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3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1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0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9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CA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3E3002B-F254-4997-A3E5-FCD78A0F7025}" type="datetimeFigureOut">
              <a:rPr lang="fr-CA" smtClean="0"/>
              <a:t>2017-02-14</a:t>
            </a:fld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8C28166-16EE-4823-9871-92CA76AB6195}" type="slidenum">
              <a:rPr lang="fr-CA" smtClean="0"/>
              <a:t>‹N°›</a:t>
            </a:fld>
            <a:endParaRPr lang="fr-CA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A060F5F-F1EB-4780-A410-DD8654D4AD68}" type="datetimeFigureOut">
              <a:rPr lang="fr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2017-02-14</a:t>
            </a:fld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fr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7DAD2B-F824-4EBE-906B-5A11E1A6CDF0}" type="slidenum">
              <a:rPr lang="fr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‹N°›</a:t>
            </a:fld>
            <a:endParaRPr lang="fr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2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ienvenue nuage de mots dans différentes langues Banque d'images - 1216354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2789417"/>
            <a:ext cx="4680000" cy="2952000"/>
          </a:xfrm>
          <a:prstGeom prst="roundRect">
            <a:avLst>
              <a:gd name="adj" fmla="val 16667"/>
            </a:avLst>
          </a:prstGeom>
          <a:ln w="76200">
            <a:solidFill>
              <a:schemeClr val="accent4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3648" y="548680"/>
            <a:ext cx="595227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</a:pPr>
            <a:r>
              <a:rPr kumimoji="0" lang="fr-CA" altLang="fr-FR" sz="3600" b="1" i="0" strike="noStrike" cap="none" normalizeH="0" baseline="0" dirty="0" smtClean="0">
                <a:ln>
                  <a:noFill/>
                </a:ln>
                <a:effectLst/>
                <a:latin typeface="Lucida Calligraphy" panose="03010101010101010101" pitchFamily="66" charset="0"/>
                <a:ea typeface="Calibri" pitchFamily="34" charset="0"/>
                <a:cs typeface="Calibri" pitchFamily="34" charset="0"/>
              </a:rPr>
              <a:t>Les défis de l’accueil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3600" b="1" i="0" strike="noStrike" cap="none" normalizeH="0" baseline="0" dirty="0" smtClean="0">
                <a:ln>
                  <a:noFill/>
                </a:ln>
                <a:effectLst/>
                <a:latin typeface="Lucida Calligraphy" panose="03010101010101010101" pitchFamily="66" charset="0"/>
                <a:ea typeface="Calibri" pitchFamily="34" charset="0"/>
                <a:cs typeface="Calibri" pitchFamily="34" charset="0"/>
              </a:rPr>
              <a:t>dans la culture actuelle</a:t>
            </a:r>
            <a:endParaRPr kumimoji="0" lang="fr-CA" altLang="fr-FR" sz="3600" b="0" i="0" strike="noStrike" cap="none" normalizeH="0" baseline="0" dirty="0" smtClean="0">
              <a:ln>
                <a:noFill/>
              </a:ln>
              <a:effectLst/>
              <a:latin typeface="Lucida Calligraphy" panose="03010101010101010101" pitchFamily="66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25653" y="602128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/>
              <a:t>Mercredi</a:t>
            </a:r>
            <a:r>
              <a:rPr lang="en-CA" sz="2800" dirty="0" smtClean="0"/>
              <a:t> 15 </a:t>
            </a:r>
            <a:r>
              <a:rPr lang="en-CA" sz="2800" dirty="0" err="1" smtClean="0"/>
              <a:t>février</a:t>
            </a:r>
            <a:r>
              <a:rPr lang="en-CA" sz="2800" dirty="0" smtClean="0"/>
              <a:t> 2017</a:t>
            </a:r>
            <a:endParaRPr lang="fr-CA" sz="2800" dirty="0"/>
          </a:p>
        </p:txBody>
      </p:sp>
      <p:pic>
        <p:nvPicPr>
          <p:cNvPr id="2" name="20 Reste avec nou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3" name="20 Reste avec nou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75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74685"/>
            <a:ext cx="3533260" cy="475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59526" y="5689649"/>
            <a:ext cx="792088" cy="231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1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639" y="4238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AD0101"/>
                </a:solidFill>
                <a:latin typeface="Rockwell" panose="02060603020205020403" pitchFamily="18" charset="0"/>
              </a:rPr>
              <a:t>Jésus accueille les pécheurs et les publicains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450881" y="1649088"/>
            <a:ext cx="5230430" cy="2092965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Les pharisiens et les scribes récriminaient contre lui : « Cet homme fait bon accueil aux pécheurs, et il mange avec eux ! »</a:t>
            </a:r>
            <a:endParaRPr lang="fr-CA" sz="2400" i="1" dirty="0" smtClean="0">
              <a:solidFill>
                <a:srgbClr val="C00000"/>
              </a:solidFill>
              <a:latin typeface="Monotype Corsiva" panose="03010101010201010101" pitchFamily="66" charset="0"/>
              <a:cs typeface="JasmineUPC" panose="02020603050405020304" pitchFamily="18" charset="-34"/>
            </a:endParaRPr>
          </a:p>
          <a:p>
            <a:pPr algn="ctr"/>
            <a:r>
              <a:rPr lang="fr-CA" dirty="0" err="1">
                <a:solidFill>
                  <a:srgbClr val="C00000"/>
                </a:solidFill>
              </a:rPr>
              <a:t>Lc</a:t>
            </a:r>
            <a:r>
              <a:rPr lang="fr-CA" dirty="0">
                <a:solidFill>
                  <a:srgbClr val="C00000"/>
                </a:solidFill>
              </a:rPr>
              <a:t> </a:t>
            </a:r>
            <a:r>
              <a:rPr lang="fr-CA" dirty="0" smtClean="0">
                <a:solidFill>
                  <a:srgbClr val="C00000"/>
                </a:solidFill>
              </a:rPr>
              <a:t>15,2</a:t>
            </a:r>
            <a:r>
              <a:rPr lang="fr-CA" sz="2400" dirty="0">
                <a:solidFill>
                  <a:srgbClr val="C00000"/>
                </a:solidFill>
              </a:rPr>
              <a:t> 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Bulle ronde 6"/>
          <p:cNvSpPr/>
          <p:nvPr/>
        </p:nvSpPr>
        <p:spPr>
          <a:xfrm rot="957047">
            <a:off x="4857018" y="3578502"/>
            <a:ext cx="4048376" cy="2427305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« Je ne suis pas venu appeler des justes mais des pécheurs, pour qu’ils se convertissent. </a:t>
            </a:r>
            <a:r>
              <a:rPr lang="fr-CA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fr-CA" dirty="0" err="1" smtClean="0">
                <a:solidFill>
                  <a:srgbClr val="C00000"/>
                </a:solidFill>
              </a:rPr>
              <a:t>Lc</a:t>
            </a:r>
            <a:r>
              <a:rPr lang="fr-CA" dirty="0" smtClean="0">
                <a:solidFill>
                  <a:srgbClr val="C00000"/>
                </a:solidFill>
              </a:rPr>
              <a:t> 5,32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08304" y="6381328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6231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97089" y="44348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rgbClr val="AD0101"/>
                </a:solidFill>
                <a:latin typeface="Rockwell" panose="02060603020205020403" pitchFamily="18" charset="0"/>
              </a:rPr>
              <a:t>Jésus accueille </a:t>
            </a:r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les « petits »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244067">
            <a:off x="180722" y="1267440"/>
            <a:ext cx="8822237" cy="2302953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Voyant cela, Jésus se fâcha et leur dit : « Laissez les enfants venir à moi, ne les empêchez pas, car le royaume de Dieu est à ceux qui leur ressemblent. » (…) Il les embrassait et les bénissait en leur imposant les mains</a:t>
            </a:r>
            <a:r>
              <a:rPr lang="fr-CA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. </a:t>
            </a:r>
          </a:p>
          <a:p>
            <a:pPr algn="ctr"/>
            <a:r>
              <a:rPr lang="fr-CA" dirty="0" smtClean="0">
                <a:solidFill>
                  <a:srgbClr val="C00000"/>
                </a:solidFill>
              </a:rPr>
              <a:t>Mc 10,14</a:t>
            </a:r>
            <a:r>
              <a:rPr lang="fr-CA" sz="2400" dirty="0">
                <a:solidFill>
                  <a:srgbClr val="C00000"/>
                </a:solidFill>
              </a:rPr>
              <a:t> 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Pensées 5"/>
          <p:cNvSpPr/>
          <p:nvPr/>
        </p:nvSpPr>
        <p:spPr>
          <a:xfrm>
            <a:off x="1835697" y="4096274"/>
            <a:ext cx="7059442" cy="2177077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« Amen, je vous le dis : celui qui n’accueille pas le royaume de Dieu à la manière d’un enfant n’y entrera pas. </a:t>
            </a:r>
            <a:r>
              <a:rPr lang="fr-CA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fr-CA" dirty="0" smtClean="0">
                <a:solidFill>
                  <a:srgbClr val="C00000"/>
                </a:solidFill>
              </a:rPr>
              <a:t>Luc 18,17</a:t>
            </a:r>
            <a:endParaRPr lang="fr-CA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6336" y="6381328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3346721" cy="48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96336" y="6381328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4671" y="4238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Jésus compatissant accueille les « foules »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22793" y="1232846"/>
            <a:ext cx="6574172" cy="2247085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« Voyant les foules, </a:t>
            </a:r>
            <a:r>
              <a:rPr lang="fr-CA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Jésus </a:t>
            </a:r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fut saisi de compassion envers elles parce qu’elles étaient désemparées et abattues comme des brebis sans berger. </a:t>
            </a:r>
            <a:r>
              <a:rPr lang="fr-CA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»</a:t>
            </a:r>
          </a:p>
          <a:p>
            <a:pPr algn="ctr"/>
            <a:r>
              <a:rPr lang="fr-CA" dirty="0" smtClean="0">
                <a:solidFill>
                  <a:srgbClr val="C00000"/>
                </a:solidFill>
              </a:rPr>
              <a:t>Mt 9, 36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Pensées 5"/>
          <p:cNvSpPr/>
          <p:nvPr/>
        </p:nvSpPr>
        <p:spPr>
          <a:xfrm rot="413780">
            <a:off x="55614" y="4275235"/>
            <a:ext cx="8448126" cy="2410948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««Il leur dit : “ Venez à l’écart dans un endroit désert, et reposez-vous un peu.  De fait, ceux qui arrivaient et ceux qui partaient étaient nombreux, et l’on n’avait même pas le temps de manger. </a:t>
            </a:r>
            <a:r>
              <a:rPr lang="fr-CA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fr-CA" dirty="0" smtClean="0">
                <a:solidFill>
                  <a:srgbClr val="C00000"/>
                </a:solidFill>
              </a:rPr>
              <a:t>Mc 6,33</a:t>
            </a:r>
            <a:endParaRPr lang="fr-CA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 rot="1326601">
            <a:off x="4985455" y="2345017"/>
            <a:ext cx="4123113" cy="2237279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« Venez à moi, vous tous qui peinez sous le poids du fardeau, et moi, je vous procurerai le repos</a:t>
            </a:r>
            <a:r>
              <a:rPr lang="fr-CA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.»</a:t>
            </a:r>
          </a:p>
          <a:p>
            <a:pPr algn="ctr"/>
            <a:r>
              <a:rPr lang="fr-CA" dirty="0" smtClean="0">
                <a:solidFill>
                  <a:srgbClr val="C00000"/>
                </a:solidFill>
              </a:rPr>
              <a:t>Mt 11,28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2400" y="6453336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7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3385871" cy="46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72400" y="6453336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2387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Accueillir </a:t>
            </a:r>
            <a:r>
              <a:rPr lang="fr-CA" sz="2800" b="1" dirty="0" smtClean="0">
                <a:solidFill>
                  <a:srgbClr val="AD0101"/>
                </a:solidFill>
                <a:latin typeface="Rockwell" panose="02060603020205020403" pitchFamily="18" charset="0"/>
              </a:rPr>
              <a:t>Jésus,</a:t>
            </a:r>
          </a:p>
          <a:p>
            <a:r>
              <a:rPr lang="fr-CA" sz="2800" b="1" dirty="0" smtClean="0">
                <a:solidFill>
                  <a:srgbClr val="AD0101"/>
                </a:solidFill>
                <a:latin typeface="Rockwell" panose="02060603020205020403" pitchFamily="18" charset="0"/>
              </a:rPr>
              <a:t>	c’est </a:t>
            </a:r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s’accueillir les uns les autres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1439953" y="2069583"/>
            <a:ext cx="5896272" cy="2379487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« Accueillez-vous donc les uns les autres, comme le Christ vous a accueillis pour la gloire de Dieu </a:t>
            </a:r>
            <a:r>
              <a:rPr lang="fr-CA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»</a:t>
            </a:r>
          </a:p>
          <a:p>
            <a:pPr algn="ctr"/>
            <a:r>
              <a:rPr lang="fr-CA" dirty="0" err="1" smtClean="0">
                <a:solidFill>
                  <a:srgbClr val="C00000"/>
                </a:solidFill>
              </a:rPr>
              <a:t>Rm</a:t>
            </a:r>
            <a:r>
              <a:rPr lang="fr-CA" dirty="0" smtClean="0">
                <a:solidFill>
                  <a:srgbClr val="C00000"/>
                </a:solidFill>
              </a:rPr>
              <a:t> 15, 7</a:t>
            </a:r>
            <a:r>
              <a:rPr lang="fr-CA" sz="2400" dirty="0">
                <a:solidFill>
                  <a:srgbClr val="C00000"/>
                </a:solidFill>
              </a:rPr>
              <a:t> 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638132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80728"/>
            <a:ext cx="7992000" cy="44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740352" y="638132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639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Jésus manifeste le même accueil que le Père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880161" y="2333558"/>
            <a:ext cx="7423736" cy="2539752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«Il se leva et s’en alla vers son père. Comme il était encore loin, son père l’aperçut et fut saisi de compassion ; il courut se jeter à son cou et le couvrit de baisers. » </a:t>
            </a:r>
          </a:p>
          <a:p>
            <a:pPr algn="ctr"/>
            <a:r>
              <a:rPr lang="fr-CA" dirty="0" err="1" smtClean="0">
                <a:solidFill>
                  <a:srgbClr val="C00000"/>
                </a:solidFill>
              </a:rPr>
              <a:t>Lc</a:t>
            </a:r>
            <a:r>
              <a:rPr lang="fr-CA" dirty="0" smtClean="0">
                <a:solidFill>
                  <a:srgbClr val="C00000"/>
                </a:solidFill>
              </a:rPr>
              <a:t> 15, 20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6639" y="1340768"/>
            <a:ext cx="7777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i="1" dirty="0" err="1" smtClean="0">
                <a:solidFill>
                  <a:srgbClr val="C00000"/>
                </a:solidFill>
              </a:rPr>
              <a:t>Cet</a:t>
            </a:r>
            <a:r>
              <a:rPr lang="en-CA" sz="2400" b="1" i="1" dirty="0" smtClean="0">
                <a:solidFill>
                  <a:srgbClr val="C00000"/>
                </a:solidFill>
              </a:rPr>
              <a:t> </a:t>
            </a:r>
            <a:r>
              <a:rPr lang="en-CA" sz="2400" b="1" i="1" dirty="0" err="1" smtClean="0">
                <a:solidFill>
                  <a:srgbClr val="C00000"/>
                </a:solidFill>
              </a:rPr>
              <a:t>accueil</a:t>
            </a:r>
            <a:r>
              <a:rPr lang="en-CA" sz="2400" b="1" i="1" dirty="0" smtClean="0">
                <a:solidFill>
                  <a:srgbClr val="C00000"/>
                </a:solidFill>
              </a:rPr>
              <a:t> </a:t>
            </a:r>
            <a:r>
              <a:rPr lang="en-CA" sz="2400" b="1" i="1" dirty="0" err="1" smtClean="0">
                <a:solidFill>
                  <a:srgbClr val="C00000"/>
                </a:solidFill>
              </a:rPr>
              <a:t>est</a:t>
            </a:r>
            <a:r>
              <a:rPr lang="en-CA" sz="2400" b="1" i="1" dirty="0" smtClean="0">
                <a:solidFill>
                  <a:srgbClr val="C00000"/>
                </a:solidFill>
              </a:rPr>
              <a:t> comparable, au </a:t>
            </a:r>
            <a:r>
              <a:rPr lang="en-CA" sz="2400" b="1" i="1" dirty="0" err="1" smtClean="0">
                <a:solidFill>
                  <a:srgbClr val="C00000"/>
                </a:solidFill>
              </a:rPr>
              <a:t>père</a:t>
            </a:r>
            <a:r>
              <a:rPr lang="en-CA" sz="2400" b="1" i="1" dirty="0" smtClean="0">
                <a:solidFill>
                  <a:srgbClr val="C00000"/>
                </a:solidFill>
              </a:rPr>
              <a:t> qui </a:t>
            </a:r>
            <a:r>
              <a:rPr lang="en-CA" sz="2400" b="1" i="1" dirty="0" err="1" smtClean="0">
                <a:solidFill>
                  <a:srgbClr val="C00000"/>
                </a:solidFill>
              </a:rPr>
              <a:t>retrouve</a:t>
            </a:r>
            <a:r>
              <a:rPr lang="en-CA" sz="2400" b="1" i="1" dirty="0" smtClean="0">
                <a:solidFill>
                  <a:srgbClr val="C00000"/>
                </a:solidFill>
              </a:rPr>
              <a:t> son </a:t>
            </a:r>
            <a:r>
              <a:rPr lang="en-CA" sz="2400" b="1" i="1" dirty="0" err="1" smtClean="0">
                <a:solidFill>
                  <a:srgbClr val="C00000"/>
                </a:solidFill>
              </a:rPr>
              <a:t>fils</a:t>
            </a:r>
            <a:r>
              <a:rPr lang="en-CA" sz="2400" b="1" i="1" dirty="0" smtClean="0">
                <a:solidFill>
                  <a:srgbClr val="C00000"/>
                </a:solidFill>
              </a:rPr>
              <a:t>…</a:t>
            </a:r>
            <a:endParaRPr lang="fr-CA" sz="2400" b="1" i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566247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115294" cy="252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Rectangle 2"/>
          <p:cNvSpPr/>
          <p:nvPr/>
        </p:nvSpPr>
        <p:spPr>
          <a:xfrm>
            <a:off x="7236296" y="566247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 rot="20919180">
            <a:off x="715429" y="590274"/>
            <a:ext cx="4473656" cy="223224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 smtClean="0">
                <a:solidFill>
                  <a:srgbClr val="FF0000"/>
                </a:solidFill>
              </a:rPr>
              <a:t>accueillir</a:t>
            </a:r>
            <a:endParaRPr lang="fr-CA" sz="5400" dirty="0">
              <a:solidFill>
                <a:srgbClr val="FF0000"/>
              </a:solidFill>
            </a:endParaRPr>
          </a:p>
        </p:txBody>
      </p:sp>
      <p:sp>
        <p:nvSpPr>
          <p:cNvPr id="4" name="Triangle isocèle 3"/>
          <p:cNvSpPr/>
          <p:nvPr/>
        </p:nvSpPr>
        <p:spPr>
          <a:xfrm rot="715961">
            <a:off x="2308136" y="2565010"/>
            <a:ext cx="6429884" cy="3240360"/>
          </a:xfrm>
          <a:prstGeom prst="triangle">
            <a:avLst>
              <a:gd name="adj" fmla="val 512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smtClean="0">
                <a:solidFill>
                  <a:srgbClr val="FF0000"/>
                </a:solidFill>
              </a:rPr>
              <a:t>welcome</a:t>
            </a:r>
            <a:endParaRPr lang="fr-CA" sz="5400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772308">
            <a:off x="5168045" y="3657663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 smtClean="0">
                <a:solidFill>
                  <a:srgbClr val="FF0000"/>
                </a:solidFill>
              </a:rPr>
              <a:t>to</a:t>
            </a:r>
            <a:endParaRPr lang="fr-C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238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Jésus est lui-même accueilli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300400" y="1133078"/>
            <a:ext cx="5063545" cy="1994157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«Chemin faisant, Jésus entra dans un village. Une femme nommée Marthe le reçut. </a:t>
            </a:r>
            <a:r>
              <a:rPr lang="fr-CA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»</a:t>
            </a:r>
          </a:p>
          <a:p>
            <a:pPr algn="ctr"/>
            <a:r>
              <a:rPr lang="fr-CA" dirty="0" err="1" smtClean="0">
                <a:solidFill>
                  <a:srgbClr val="C00000"/>
                </a:solidFill>
              </a:rPr>
              <a:t>Lc</a:t>
            </a:r>
            <a:r>
              <a:rPr lang="fr-CA" dirty="0" smtClean="0">
                <a:solidFill>
                  <a:srgbClr val="C00000"/>
                </a:solidFill>
              </a:rPr>
              <a:t> 10,38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6" name="Pensées 5"/>
          <p:cNvSpPr/>
          <p:nvPr/>
        </p:nvSpPr>
        <p:spPr>
          <a:xfrm rot="413780">
            <a:off x="658509" y="4039642"/>
            <a:ext cx="3974344" cy="2119769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«Vite, Zachée descendit et reçut Jésus avec joie.»</a:t>
            </a:r>
            <a:endParaRPr lang="fr-CA" sz="2400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fr-CA" dirty="0" err="1" smtClean="0">
                <a:solidFill>
                  <a:srgbClr val="C00000"/>
                </a:solidFill>
              </a:rPr>
              <a:t>Lc</a:t>
            </a:r>
            <a:r>
              <a:rPr lang="fr-CA" dirty="0" smtClean="0">
                <a:solidFill>
                  <a:srgbClr val="C00000"/>
                </a:solidFill>
              </a:rPr>
              <a:t> 19,6</a:t>
            </a:r>
            <a:endParaRPr lang="fr-CA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Bulle ronde 6"/>
          <p:cNvSpPr/>
          <p:nvPr/>
        </p:nvSpPr>
        <p:spPr>
          <a:xfrm rot="957047">
            <a:off x="4498983" y="2741810"/>
            <a:ext cx="4530988" cy="2225752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« Un pharisien avait invité Jésus à manger avec lui. Jésus entra chez lui et prit place à table. </a:t>
            </a:r>
            <a:r>
              <a:rPr lang="fr-CA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fr-CA" dirty="0" err="1" smtClean="0">
                <a:solidFill>
                  <a:srgbClr val="C00000"/>
                </a:solidFill>
              </a:rPr>
              <a:t>Lc</a:t>
            </a:r>
            <a:r>
              <a:rPr lang="fr-CA" dirty="0" smtClean="0">
                <a:solidFill>
                  <a:srgbClr val="C00000"/>
                </a:solidFill>
              </a:rPr>
              <a:t> 7, 36</a:t>
            </a:r>
            <a:endParaRPr lang="fr-CA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4328" y="6390350"/>
            <a:ext cx="936104" cy="207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7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9066">
            <a:off x="639269" y="1534932"/>
            <a:ext cx="8085512" cy="3445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524328" y="6390350"/>
            <a:ext cx="936104" cy="207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639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L’acte clé de la pastorale : Accueillir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650864" y="1739001"/>
            <a:ext cx="7423736" cy="2539752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Accueillir, c’est le premier acte et l’acte clé de la relation pastorale et de l’évangélisation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566124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89415" y="5661248"/>
            <a:ext cx="2386441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C00000"/>
                </a:solidFill>
              </a:rPr>
              <a:t>Jean </a:t>
            </a:r>
            <a:r>
              <a:rPr lang="en-CA" sz="1100" dirty="0" err="1" smtClean="0">
                <a:solidFill>
                  <a:srgbClr val="C00000"/>
                </a:solidFill>
              </a:rPr>
              <a:t>Vernette</a:t>
            </a:r>
            <a:r>
              <a:rPr lang="en-CA" sz="1100" dirty="0" smtClean="0">
                <a:solidFill>
                  <a:srgbClr val="C00000"/>
                </a:solidFill>
              </a:rPr>
              <a:t> et Alain </a:t>
            </a:r>
            <a:r>
              <a:rPr lang="en-CA" sz="1100" dirty="0" err="1" smtClean="0">
                <a:solidFill>
                  <a:srgbClr val="C00000"/>
                </a:solidFill>
              </a:rPr>
              <a:t>Marchandour</a:t>
            </a:r>
            <a:r>
              <a:rPr lang="en-CA" sz="1100" dirty="0" smtClean="0">
                <a:solidFill>
                  <a:srgbClr val="C00000"/>
                </a:solidFill>
              </a:rPr>
              <a:t/>
            </a:r>
            <a:br>
              <a:rPr lang="en-CA" sz="1100" dirty="0" smtClean="0">
                <a:solidFill>
                  <a:srgbClr val="C00000"/>
                </a:solidFill>
              </a:rPr>
            </a:br>
            <a:r>
              <a:rPr lang="en-CA" sz="1100" b="1" i="1" dirty="0" smtClean="0">
                <a:solidFill>
                  <a:srgbClr val="C00000"/>
                </a:solidFill>
              </a:rPr>
              <a:t>Guide de </a:t>
            </a:r>
            <a:r>
              <a:rPr lang="en-CA" sz="1100" b="1" i="1" dirty="0" err="1" smtClean="0">
                <a:solidFill>
                  <a:srgbClr val="C00000"/>
                </a:solidFill>
              </a:rPr>
              <a:t>l’animateur</a:t>
            </a:r>
            <a:r>
              <a:rPr lang="en-CA" sz="1100" b="1" i="1" dirty="0" smtClean="0">
                <a:solidFill>
                  <a:srgbClr val="C00000"/>
                </a:solidFill>
              </a:rPr>
              <a:t> </a:t>
            </a:r>
            <a:r>
              <a:rPr lang="en-CA" sz="1100" b="1" i="1" dirty="0" err="1" smtClean="0">
                <a:solidFill>
                  <a:srgbClr val="C00000"/>
                </a:solidFill>
              </a:rPr>
              <a:t>chrétien</a:t>
            </a:r>
            <a:endParaRPr lang="fr-CA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7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322326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24328" y="6390350"/>
            <a:ext cx="936104" cy="207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6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639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Accueillir : voilà qui nous bouscule parfois!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760012" y="2027033"/>
            <a:ext cx="7423736" cy="2539752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Beaucoup de personnes frappent à la porte d’institutions chrétiennes bien implantées, installées depuis longtemps dans leur langage, leur manière de prier, de penser et de réagir!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566124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9415" y="5661248"/>
            <a:ext cx="2386441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C00000"/>
                </a:solidFill>
              </a:rPr>
              <a:t>Jean </a:t>
            </a:r>
            <a:r>
              <a:rPr lang="en-CA" sz="1100" dirty="0" err="1" smtClean="0">
                <a:solidFill>
                  <a:srgbClr val="C00000"/>
                </a:solidFill>
              </a:rPr>
              <a:t>Vernette</a:t>
            </a:r>
            <a:r>
              <a:rPr lang="en-CA" sz="1100" dirty="0" smtClean="0">
                <a:solidFill>
                  <a:srgbClr val="C00000"/>
                </a:solidFill>
              </a:rPr>
              <a:t> et Alain </a:t>
            </a:r>
            <a:r>
              <a:rPr lang="en-CA" sz="1100" dirty="0" err="1" smtClean="0">
                <a:solidFill>
                  <a:srgbClr val="C00000"/>
                </a:solidFill>
              </a:rPr>
              <a:t>Marchandour</a:t>
            </a:r>
            <a:r>
              <a:rPr lang="en-CA" sz="1100" dirty="0" smtClean="0">
                <a:solidFill>
                  <a:srgbClr val="C00000"/>
                </a:solidFill>
              </a:rPr>
              <a:t/>
            </a:r>
            <a:br>
              <a:rPr lang="en-CA" sz="1100" dirty="0" smtClean="0">
                <a:solidFill>
                  <a:srgbClr val="C00000"/>
                </a:solidFill>
              </a:rPr>
            </a:br>
            <a:r>
              <a:rPr lang="en-CA" sz="1100" b="1" i="1" dirty="0" smtClean="0">
                <a:solidFill>
                  <a:srgbClr val="C00000"/>
                </a:solidFill>
              </a:rPr>
              <a:t>Guide de </a:t>
            </a:r>
            <a:r>
              <a:rPr lang="en-CA" sz="1100" b="1" i="1" dirty="0" err="1" smtClean="0">
                <a:solidFill>
                  <a:srgbClr val="C00000"/>
                </a:solidFill>
              </a:rPr>
              <a:t>l’animateur</a:t>
            </a:r>
            <a:r>
              <a:rPr lang="en-CA" sz="1100" b="1" i="1" dirty="0" smtClean="0">
                <a:solidFill>
                  <a:srgbClr val="C00000"/>
                </a:solidFill>
              </a:rPr>
              <a:t> </a:t>
            </a:r>
            <a:r>
              <a:rPr lang="en-CA" sz="1100" b="1" i="1" dirty="0" err="1" smtClean="0">
                <a:solidFill>
                  <a:srgbClr val="C00000"/>
                </a:solidFill>
              </a:rPr>
              <a:t>chrétien</a:t>
            </a:r>
            <a:endParaRPr lang="fr-CA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6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136">
            <a:off x="2854177" y="929408"/>
            <a:ext cx="3285481" cy="464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36296" y="566124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639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L’accueil : une fonction qui fonde l’Église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870451" y="1883018"/>
            <a:ext cx="7423736" cy="2539752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La fonction d’accueil, dans la situation missionnaire d’aujourd’hui, apparaît à nouveau comme essentielle pour « fonder l’Église ».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6296" y="5661248"/>
            <a:ext cx="10081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89415" y="5661248"/>
            <a:ext cx="2386441" cy="4308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CA" sz="1100" dirty="0" smtClean="0">
                <a:solidFill>
                  <a:srgbClr val="C00000"/>
                </a:solidFill>
              </a:rPr>
              <a:t>Jean </a:t>
            </a:r>
            <a:r>
              <a:rPr lang="en-CA" sz="1100" dirty="0" err="1" smtClean="0">
                <a:solidFill>
                  <a:srgbClr val="C00000"/>
                </a:solidFill>
              </a:rPr>
              <a:t>Vernette</a:t>
            </a:r>
            <a:r>
              <a:rPr lang="en-CA" sz="1100" dirty="0" smtClean="0">
                <a:solidFill>
                  <a:srgbClr val="C00000"/>
                </a:solidFill>
              </a:rPr>
              <a:t> et Alain </a:t>
            </a:r>
            <a:r>
              <a:rPr lang="en-CA" sz="1100" dirty="0" err="1" smtClean="0">
                <a:solidFill>
                  <a:srgbClr val="C00000"/>
                </a:solidFill>
              </a:rPr>
              <a:t>Marchandour</a:t>
            </a:r>
            <a:r>
              <a:rPr lang="en-CA" sz="1100" dirty="0" smtClean="0">
                <a:solidFill>
                  <a:srgbClr val="C00000"/>
                </a:solidFill>
              </a:rPr>
              <a:t/>
            </a:r>
            <a:br>
              <a:rPr lang="en-CA" sz="1100" dirty="0" smtClean="0">
                <a:solidFill>
                  <a:srgbClr val="C00000"/>
                </a:solidFill>
              </a:rPr>
            </a:br>
            <a:r>
              <a:rPr lang="en-CA" sz="1100" b="1" i="1" dirty="0" smtClean="0">
                <a:solidFill>
                  <a:srgbClr val="C00000"/>
                </a:solidFill>
              </a:rPr>
              <a:t>Guide de </a:t>
            </a:r>
            <a:r>
              <a:rPr lang="en-CA" sz="1100" b="1" i="1" dirty="0" err="1" smtClean="0">
                <a:solidFill>
                  <a:srgbClr val="C00000"/>
                </a:solidFill>
              </a:rPr>
              <a:t>l’animateur</a:t>
            </a:r>
            <a:r>
              <a:rPr lang="en-CA" sz="1100" b="1" i="1" dirty="0" smtClean="0">
                <a:solidFill>
                  <a:srgbClr val="C00000"/>
                </a:solidFill>
              </a:rPr>
              <a:t> </a:t>
            </a:r>
            <a:r>
              <a:rPr lang="en-CA" sz="1100" b="1" i="1" dirty="0" err="1" smtClean="0">
                <a:solidFill>
                  <a:srgbClr val="C00000"/>
                </a:solidFill>
              </a:rPr>
              <a:t>chrétien</a:t>
            </a:r>
            <a:endParaRPr lang="fr-CA" sz="1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èche droite 1"/>
          <p:cNvSpPr/>
          <p:nvPr/>
        </p:nvSpPr>
        <p:spPr>
          <a:xfrm rot="20873830">
            <a:off x="867791" y="656732"/>
            <a:ext cx="5472608" cy="302433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 smtClean="0">
                <a:solidFill>
                  <a:srgbClr val="FF0000"/>
                </a:solidFill>
              </a:rPr>
              <a:t>willkomen</a:t>
            </a:r>
            <a:endParaRPr lang="fr-CA" sz="5400" dirty="0">
              <a:solidFill>
                <a:srgbClr val="FF0000"/>
              </a:solidFill>
            </a:endParaRPr>
          </a:p>
        </p:txBody>
      </p:sp>
      <p:sp>
        <p:nvSpPr>
          <p:cNvPr id="3" name="Flèche gauche 2"/>
          <p:cNvSpPr/>
          <p:nvPr/>
        </p:nvSpPr>
        <p:spPr>
          <a:xfrm rot="20918539">
            <a:off x="2186356" y="3501009"/>
            <a:ext cx="5688632" cy="266429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>
                <a:solidFill>
                  <a:srgbClr val="FF0000"/>
                </a:solidFill>
              </a:rPr>
              <a:t>h</a:t>
            </a:r>
            <a:r>
              <a:rPr lang="en-CA" sz="5400" dirty="0" err="1" smtClean="0">
                <a:solidFill>
                  <a:srgbClr val="FF0000"/>
                </a:solidFill>
              </a:rPr>
              <a:t>oan</a:t>
            </a:r>
            <a:r>
              <a:rPr lang="en-CA" sz="5400" dirty="0" smtClean="0">
                <a:solidFill>
                  <a:srgbClr val="FF0000"/>
                </a:solidFill>
              </a:rPr>
              <a:t> </a:t>
            </a:r>
            <a:r>
              <a:rPr lang="en-CA" sz="5400" dirty="0" err="1" smtClean="0">
                <a:solidFill>
                  <a:srgbClr val="FF0000"/>
                </a:solidFill>
              </a:rPr>
              <a:t>nghênh</a:t>
            </a:r>
            <a:endParaRPr lang="fr-C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gue 6"/>
          <p:cNvSpPr/>
          <p:nvPr/>
        </p:nvSpPr>
        <p:spPr>
          <a:xfrm rot="779654">
            <a:off x="2384190" y="618947"/>
            <a:ext cx="5472608" cy="2304256"/>
          </a:xfrm>
          <a:prstGeom prst="wave">
            <a:avLst>
              <a:gd name="adj1" fmla="val 12500"/>
              <a:gd name="adj2" fmla="val 6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 smtClean="0">
                <a:solidFill>
                  <a:srgbClr val="FF0000"/>
                </a:solidFill>
              </a:rPr>
              <a:t>accogliere</a:t>
            </a:r>
            <a:endParaRPr lang="fr-CA" sz="5400" dirty="0">
              <a:solidFill>
                <a:srgbClr val="FF0000"/>
              </a:solidFill>
            </a:endParaRPr>
          </a:p>
        </p:txBody>
      </p:sp>
      <p:sp>
        <p:nvSpPr>
          <p:cNvPr id="8" name="Parchemin horizontal 7"/>
          <p:cNvSpPr/>
          <p:nvPr/>
        </p:nvSpPr>
        <p:spPr>
          <a:xfrm rot="21254947">
            <a:off x="1070557" y="3967528"/>
            <a:ext cx="6552728" cy="2304256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>
                <a:solidFill>
                  <a:srgbClr val="FF0000"/>
                </a:solidFill>
              </a:rPr>
              <a:t>b</a:t>
            </a:r>
            <a:r>
              <a:rPr lang="en-CA" sz="5400" dirty="0" err="1" smtClean="0">
                <a:solidFill>
                  <a:srgbClr val="FF0000"/>
                </a:solidFill>
              </a:rPr>
              <a:t>ienvenidos</a:t>
            </a:r>
            <a:endParaRPr lang="fr-C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écision 1"/>
          <p:cNvSpPr/>
          <p:nvPr/>
        </p:nvSpPr>
        <p:spPr>
          <a:xfrm>
            <a:off x="755576" y="764704"/>
            <a:ext cx="7488832" cy="1872208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 smtClean="0">
                <a:solidFill>
                  <a:srgbClr val="FF0000"/>
                </a:solidFill>
              </a:rPr>
              <a:t>benvenuto</a:t>
            </a:r>
            <a:endParaRPr lang="fr-CA" sz="5400" dirty="0">
              <a:solidFill>
                <a:srgbClr val="FF0000"/>
              </a:solidFill>
            </a:endParaRPr>
          </a:p>
        </p:txBody>
      </p:sp>
      <p:sp>
        <p:nvSpPr>
          <p:cNvPr id="3" name="Rectangle horizontal à deux flèches 2"/>
          <p:cNvSpPr/>
          <p:nvPr/>
        </p:nvSpPr>
        <p:spPr>
          <a:xfrm>
            <a:off x="1115616" y="4005064"/>
            <a:ext cx="5832648" cy="1872208"/>
          </a:xfrm>
          <a:prstGeom prst="left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 smtClean="0">
                <a:solidFill>
                  <a:srgbClr val="FF0000"/>
                </a:solidFill>
              </a:rPr>
              <a:t>acoger</a:t>
            </a:r>
            <a:endParaRPr lang="fr-C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Stockage à accès séquentiel 1"/>
          <p:cNvSpPr/>
          <p:nvPr/>
        </p:nvSpPr>
        <p:spPr>
          <a:xfrm rot="440515">
            <a:off x="3032691" y="1013577"/>
            <a:ext cx="5160538" cy="2160240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>
                <a:solidFill>
                  <a:srgbClr val="FF0000"/>
                </a:solidFill>
              </a:rPr>
              <a:t>b</a:t>
            </a:r>
            <a:r>
              <a:rPr lang="en-CA" sz="5400" dirty="0" err="1" smtClean="0">
                <a:solidFill>
                  <a:srgbClr val="FF0000"/>
                </a:solidFill>
              </a:rPr>
              <a:t>em-vindo</a:t>
            </a:r>
            <a:endParaRPr lang="fr-CA" sz="5400" dirty="0">
              <a:solidFill>
                <a:srgbClr val="FF0000"/>
              </a:solidFill>
            </a:endParaRPr>
          </a:p>
        </p:txBody>
      </p:sp>
      <p:sp>
        <p:nvSpPr>
          <p:cNvPr id="5" name="Plaque 4"/>
          <p:cNvSpPr/>
          <p:nvPr/>
        </p:nvSpPr>
        <p:spPr>
          <a:xfrm rot="21267910">
            <a:off x="863589" y="4127134"/>
            <a:ext cx="4104456" cy="1656184"/>
          </a:xfrm>
          <a:prstGeom prst="beve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dirty="0" err="1" smtClean="0">
                <a:solidFill>
                  <a:srgbClr val="FF0000"/>
                </a:solidFill>
              </a:rPr>
              <a:t>akeyl</a:t>
            </a:r>
            <a:endParaRPr lang="fr-CA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1880" y="548680"/>
            <a:ext cx="4813920" cy="49880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54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Les</a:t>
            </a:r>
            <a:br>
              <a:rPr lang="fr-CA" sz="54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</a:br>
            <a:r>
              <a:rPr lang="fr-CA" sz="54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témoins bibliques de l’accueil</a:t>
            </a:r>
            <a:br>
              <a:rPr lang="fr-CA" sz="54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</a:br>
            <a:r>
              <a:rPr lang="fr-CA" sz="54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de Dieu</a:t>
            </a:r>
            <a:br>
              <a:rPr lang="fr-CA" sz="54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</a:br>
            <a:r>
              <a:rPr lang="fr-CA" sz="5400" dirty="0" smtClean="0">
                <a:solidFill>
                  <a:schemeClr val="accent1"/>
                </a:solidFill>
                <a:latin typeface="Monotype Corsiva" panose="03010101010201010101" pitchFamily="66" charset="0"/>
              </a:rPr>
              <a:t>pour </a:t>
            </a:r>
            <a:r>
              <a:rPr lang="fr-CA" sz="5400" dirty="0">
                <a:solidFill>
                  <a:schemeClr val="accent1"/>
                </a:solidFill>
                <a:latin typeface="Monotype Corsiva" panose="03010101010201010101" pitchFamily="66" charset="0"/>
              </a:rPr>
              <a:t>son peuple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27584" y="332656"/>
            <a:ext cx="1008112" cy="5616624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CA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3563888" y="620688"/>
            <a:ext cx="0" cy="4680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278336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6611"/>
            <a:ext cx="7488832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308304" y="6381328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4238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AD0101"/>
                </a:solidFill>
                <a:latin typeface="Rockwell" panose="02060603020205020403" pitchFamily="18" charset="0"/>
              </a:rPr>
              <a:t>Jean-Baptiste accueille la venue de Jésus</a:t>
            </a:r>
            <a:endParaRPr lang="fr-CA" sz="2800" dirty="0">
              <a:solidFill>
                <a:srgbClr val="AD0101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Bulle ronde 2"/>
          <p:cNvSpPr/>
          <p:nvPr/>
        </p:nvSpPr>
        <p:spPr>
          <a:xfrm rot="21082546">
            <a:off x="444417" y="1493118"/>
            <a:ext cx="5063545" cy="1994157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« </a:t>
            </a:r>
            <a:r>
              <a:rPr lang="fr-CA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…lorsque </a:t>
            </a:r>
            <a:r>
              <a:rPr lang="fr-CA" sz="2400" i="1" dirty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tes paroles de salutation sont parvenues à mes oreilles, l’enfant a tressailli d’allégresse en moi </a:t>
            </a:r>
            <a:r>
              <a:rPr lang="fr-CA" sz="2400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JasmineUPC" panose="02020603050405020304" pitchFamily="18" charset="-34"/>
              </a:rPr>
              <a:t>»</a:t>
            </a:r>
          </a:p>
          <a:p>
            <a:pPr algn="ctr"/>
            <a:r>
              <a:rPr lang="fr-CA" dirty="0" err="1">
                <a:solidFill>
                  <a:srgbClr val="C00000"/>
                </a:solidFill>
              </a:rPr>
              <a:t>Lc</a:t>
            </a:r>
            <a:r>
              <a:rPr lang="fr-CA" dirty="0">
                <a:solidFill>
                  <a:srgbClr val="C00000"/>
                </a:solidFill>
              </a:rPr>
              <a:t> 1,44</a:t>
            </a:r>
            <a:r>
              <a:rPr lang="fr-CA" sz="2400" dirty="0">
                <a:solidFill>
                  <a:srgbClr val="C00000"/>
                </a:solidFill>
              </a:rPr>
              <a:t> </a:t>
            </a:r>
            <a:endParaRPr lang="fr-CA" sz="2400" i="1" dirty="0">
              <a:solidFill>
                <a:srgbClr val="C00000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Bulle ronde 6"/>
          <p:cNvSpPr/>
          <p:nvPr/>
        </p:nvSpPr>
        <p:spPr>
          <a:xfrm rot="957047">
            <a:off x="4899741" y="2349679"/>
            <a:ext cx="4048376" cy="2670824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«Voix de celui qui crie dans le désert : Préparez le chemin du Seigneur, rendez droits ses sentiers. »</a:t>
            </a:r>
          </a:p>
          <a:p>
            <a:pPr algn="r"/>
            <a:r>
              <a:rPr lang="fr-CA" dirty="0" smtClean="0">
                <a:solidFill>
                  <a:srgbClr val="C00000"/>
                </a:solidFill>
              </a:rPr>
              <a:t>Mt 2,3</a:t>
            </a:r>
            <a:endParaRPr lang="fr-CA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25" y="3933056"/>
            <a:ext cx="3981450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59526" y="5689649"/>
            <a:ext cx="792088" cy="2312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88321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604</TotalTime>
  <Words>566</Words>
  <Application>Microsoft Office PowerPoint</Application>
  <PresentationFormat>Affichage à l'écran (4:3)</PresentationFormat>
  <Paragraphs>61</Paragraphs>
  <Slides>26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Fonderie</vt:lpstr>
      <vt:lpstr>NewsPrint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Danielle Lachance</dc:creator>
  <cp:lastModifiedBy>Danielle Lachance</cp:lastModifiedBy>
  <cp:revision>15</cp:revision>
  <dcterms:created xsi:type="dcterms:W3CDTF">2017-02-08T13:00:32Z</dcterms:created>
  <dcterms:modified xsi:type="dcterms:W3CDTF">2017-02-14T18:13:29Z</dcterms:modified>
</cp:coreProperties>
</file>