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2" r:id="rId2"/>
    <p:sldId id="314" r:id="rId3"/>
    <p:sldId id="342" r:id="rId4"/>
    <p:sldId id="346" r:id="rId5"/>
    <p:sldId id="343" r:id="rId6"/>
    <p:sldId id="341" r:id="rId7"/>
    <p:sldId id="336" r:id="rId8"/>
    <p:sldId id="337" r:id="rId9"/>
    <p:sldId id="338" r:id="rId10"/>
    <p:sldId id="339" r:id="rId11"/>
    <p:sldId id="340" r:id="rId12"/>
    <p:sldId id="344" r:id="rId13"/>
    <p:sldId id="345" r:id="rId14"/>
    <p:sldId id="280" r:id="rId15"/>
    <p:sldId id="347" r:id="rId16"/>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1B77"/>
    <a:srgbClr val="5D98D6"/>
    <a:srgbClr val="F399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9508" autoAdjust="0"/>
  </p:normalViewPr>
  <p:slideViewPr>
    <p:cSldViewPr snapToObjects="1">
      <p:cViewPr varScale="1">
        <p:scale>
          <a:sx n="89" d="100"/>
          <a:sy n="89" d="100"/>
        </p:scale>
        <p:origin x="-1258" y="-67"/>
      </p:cViewPr>
      <p:guideLst>
        <p:guide orient="horz" pos="657"/>
        <p:guide pos="5108"/>
      </p:guideLst>
    </p:cSldViewPr>
  </p:slideViewPr>
  <p:notesTextViewPr>
    <p:cViewPr>
      <p:scale>
        <a:sx n="100" d="100"/>
        <a:sy n="100" d="100"/>
      </p:scale>
      <p:origin x="0" y="0"/>
    </p:cViewPr>
  </p:notesTextViewPr>
  <p:sorterViewPr>
    <p:cViewPr>
      <p:scale>
        <a:sx n="100" d="100"/>
        <a:sy n="100" d="100"/>
      </p:scale>
      <p:origin x="0" y="1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87DD5FA-F661-3749-8984-F44059C2211F}" type="datetime1">
              <a:rPr lang="fr-CA" smtClean="0"/>
              <a:t>2018-11-05</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fr-FR" smtClean="0"/>
              <a:t>Nom du document</a:t>
            </a:r>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05C176-504C-424F-9C02-AF7EAD75DA28}" type="slidenum">
              <a:rPr lang="fr-FR" smtClean="0"/>
              <a:t>‹N°›</a:t>
            </a:fld>
            <a:endParaRPr lang="fr-FR"/>
          </a:p>
        </p:txBody>
      </p:sp>
    </p:spTree>
    <p:extLst>
      <p:ext uri="{BB962C8B-B14F-4D97-AF65-F5344CB8AC3E}">
        <p14:creationId xmlns:p14="http://schemas.microsoft.com/office/powerpoint/2010/main" val="2197389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115970-1128-964B-86DA-95854AEBBE6F}" type="datetime1">
              <a:rPr lang="fr-CA" smtClean="0"/>
              <a:t>2018-11-05</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fr-FR" smtClean="0"/>
              <a:t>Nom du document</a:t>
            </a:r>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310B0A-541F-B741-A4E0-A190D5098198}" type="slidenum">
              <a:rPr lang="fr-FR" smtClean="0"/>
              <a:t>‹N°›</a:t>
            </a:fld>
            <a:endParaRPr lang="fr-FR"/>
          </a:p>
        </p:txBody>
      </p:sp>
    </p:spTree>
    <p:extLst>
      <p:ext uri="{BB962C8B-B14F-4D97-AF65-F5344CB8AC3E}">
        <p14:creationId xmlns:p14="http://schemas.microsoft.com/office/powerpoint/2010/main" val="426807460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142377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142377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pied de page 3"/>
          <p:cNvSpPr>
            <a:spLocks noGrp="1"/>
          </p:cNvSpPr>
          <p:nvPr>
            <p:ph type="ftr" sz="quarter" idx="10"/>
          </p:nvPr>
        </p:nvSpPr>
        <p:spPr/>
        <p:txBody>
          <a:bodyPr/>
          <a:lstStyle/>
          <a:p>
            <a:r>
              <a:rPr lang="fr-CA" smtClean="0"/>
              <a:t>En route vers une reconnaissance diocésaine La communauté chrétienne aujourd'hui</a:t>
            </a:r>
            <a:endParaRPr lang="fr-FR"/>
          </a:p>
        </p:txBody>
      </p:sp>
    </p:spTree>
    <p:extLst>
      <p:ext uri="{BB962C8B-B14F-4D97-AF65-F5344CB8AC3E}">
        <p14:creationId xmlns:p14="http://schemas.microsoft.com/office/powerpoint/2010/main" val="128833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82451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B72A53-707E-D042-806C-74EFBF970012}" type="datetime1">
              <a:rPr lang="fr-CA" smtClean="0"/>
              <a:t>2018-11-05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6542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86C8F815-F832-ED40-8AA1-4E287986A64A}" type="datetime1">
              <a:rPr lang="fr-CA" smtClean="0"/>
              <a:t>2018-11-05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13800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FC85CB18-9611-6D4F-9B18-1165002B43C4}" type="datetime1">
              <a:rPr lang="fr-CA" smtClean="0"/>
              <a:t>2018-11-05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02163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E11D4FC-AA1E-BF45-9252-32E2BD717567}" type="datetime1">
              <a:rPr lang="fr-CA" smtClean="0"/>
              <a:t>2018-11-05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46039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85FCBD3C-9B7E-9F44-B332-851621C978B6}" type="datetime1">
              <a:rPr lang="fr-CA" smtClean="0"/>
              <a:t>2018-11-05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87732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F9A6F1E8-160A-8448-8631-EA881E35FE41}" type="datetime1">
              <a:rPr lang="fr-CA" smtClean="0"/>
              <a:t>2018-11-05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220285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9BEEBD52-B2C2-7F4C-BD83-AF16A973CC3B}" type="datetime1">
              <a:rPr lang="fr-CA" smtClean="0"/>
              <a:t>2018-11-05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31649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4844329F-9945-EA4A-99BF-1B63D3DEE197}" type="datetime1">
              <a:rPr lang="fr-CA" smtClean="0"/>
              <a:t>2018-11-05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3056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E8ABB5-8048-7D49-9F39-6A2C3018FC13}" type="datetime1">
              <a:rPr lang="fr-CA" smtClean="0"/>
              <a:t>2018-11-05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133407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4EFF1E2A-E8CA-3942-B16F-4E8496E829C5}" type="datetime1">
              <a:rPr lang="fr-CA" smtClean="0"/>
              <a:t>2018-11-05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404843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995D8A5-65DC-8F4A-9C6F-16AFF07D8285}" type="datetime1">
              <a:rPr lang="fr-CA" smtClean="0"/>
              <a:t>2018-11-05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0F21E5-A4B0-C147-BED7-C154778ED9E6}" type="slidenum">
              <a:rPr lang="fr-FR" smtClean="0"/>
              <a:t>‹N°›</a:t>
            </a:fld>
            <a:endParaRPr lang="fr-FR"/>
          </a:p>
        </p:txBody>
      </p:sp>
    </p:spTree>
    <p:extLst>
      <p:ext uri="{BB962C8B-B14F-4D97-AF65-F5344CB8AC3E}">
        <p14:creationId xmlns:p14="http://schemas.microsoft.com/office/powerpoint/2010/main" val="209266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952B0-ED46-0246-BB0D-3BD11C4D0843}" type="datetime1">
              <a:rPr lang="fr-CA" smtClean="0"/>
              <a:t>2018-11-05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F21E5-A4B0-C147-BED7-C154778ED9E6}" type="slidenum">
              <a:rPr lang="fr-FR" smtClean="0"/>
              <a:t>‹N°›</a:t>
            </a:fld>
            <a:endParaRPr lang="fr-FR"/>
          </a:p>
        </p:txBody>
      </p:sp>
    </p:spTree>
    <p:extLst>
      <p:ext uri="{BB962C8B-B14F-4D97-AF65-F5344CB8AC3E}">
        <p14:creationId xmlns:p14="http://schemas.microsoft.com/office/powerpoint/2010/main" val="275568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9.xml"/><Relationship Id="rId7" Type="http://schemas.openxmlformats.org/officeDocument/2006/relationships/notesSlide" Target="../notesSlides/notesSlide10.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4.xml"/><Relationship Id="rId5" Type="http://schemas.openxmlformats.org/officeDocument/2006/relationships/tags" Target="../tags/tag41.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4.xml"/><Relationship Id="rId7" Type="http://schemas.openxmlformats.org/officeDocument/2006/relationships/notesSlide" Target="../notesSlides/notesSlide1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4.xml"/><Relationship Id="rId5" Type="http://schemas.openxmlformats.org/officeDocument/2006/relationships/tags" Target="../tags/tag46.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9.xml"/><Relationship Id="rId7" Type="http://schemas.openxmlformats.org/officeDocument/2006/relationships/notesSlide" Target="../notesSlides/notesSlide1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4.xml"/><Relationship Id="rId5" Type="http://schemas.openxmlformats.org/officeDocument/2006/relationships/tags" Target="../tags/tag5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4.xml"/><Relationship Id="rId7" Type="http://schemas.openxmlformats.org/officeDocument/2006/relationships/notesSlide" Target="../notesSlides/notesSlide1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4.xml"/><Relationship Id="rId5" Type="http://schemas.openxmlformats.org/officeDocument/2006/relationships/tags" Target="../tags/tag56.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jp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jp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jp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29.xml"/><Relationship Id="rId7" Type="http://schemas.openxmlformats.org/officeDocument/2006/relationships/notesSlide" Target="../notesSlides/notesSlide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4.xml"/><Relationship Id="rId5" Type="http://schemas.openxmlformats.org/officeDocument/2006/relationships/tags" Target="../tags/tag31.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4.xml"/><Relationship Id="rId7" Type="http://schemas.openxmlformats.org/officeDocument/2006/relationships/notesSlide" Target="../notesSlides/notesSlide9.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4.xml"/><Relationship Id="rId5" Type="http://schemas.openxmlformats.org/officeDocument/2006/relationships/tags" Target="../tags/tag36.xml"/><Relationship Id="rId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iapo Powerpoint-03.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467" y="28165"/>
            <a:ext cx="9144000" cy="6858000"/>
          </a:xfrm>
          <a:prstGeom prst="rect">
            <a:avLst/>
          </a:prstGeom>
        </p:spPr>
      </p:pic>
      <p:sp>
        <p:nvSpPr>
          <p:cNvPr id="6" name="Titre 1"/>
          <p:cNvSpPr>
            <a:spLocks noGrp="1"/>
          </p:cNvSpPr>
          <p:nvPr>
            <p:ph type="title"/>
            <p:custDataLst>
              <p:tags r:id="rId2"/>
            </p:custDataLst>
          </p:nvPr>
        </p:nvSpPr>
        <p:spPr>
          <a:xfrm>
            <a:off x="1619672" y="147806"/>
            <a:ext cx="7187788" cy="2849146"/>
          </a:xfrm>
        </p:spPr>
        <p:txBody>
          <a:bodyPr>
            <a:noAutofit/>
          </a:bodyPr>
          <a:lstStyle/>
          <a:p>
            <a:pPr algn="ctr"/>
            <a:r>
              <a:rPr lang="fr-FR" sz="32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Orientations 2017-2020</a:t>
            </a:r>
            <a:br>
              <a:rPr lang="fr-FR" sz="32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
            </a:r>
            <a:br>
              <a:rPr lang="fr-FR" sz="32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Au </a:t>
            </a:r>
            <a:r>
              <a:rPr lang="fr-FR" sz="32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cœur de la conversion missionnaire : </a:t>
            </a:r>
            <a:br>
              <a:rPr lang="fr-FR" sz="32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des choix pastoraux</a:t>
            </a:r>
          </a:p>
        </p:txBody>
      </p:sp>
      <p:sp>
        <p:nvSpPr>
          <p:cNvPr id="9" name="Espace réservé du contenu 14"/>
          <p:cNvSpPr txBox="1">
            <a:spLocks/>
          </p:cNvSpPr>
          <p:nvPr>
            <p:custDataLst>
              <p:tags r:id="rId3"/>
            </p:custDataLst>
          </p:nvPr>
        </p:nvSpPr>
        <p:spPr>
          <a:xfrm>
            <a:off x="1898649" y="1916832"/>
            <a:ext cx="6607175" cy="4056930"/>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lnSpc>
                <a:spcPct val="170000"/>
              </a:lnSpc>
              <a:buFont typeface="+mj-lt"/>
              <a:buAutoNum type="arabicPeriod"/>
            </a:pPr>
            <a:endParaRPr lang="fr-FR" sz="1800" dirty="0">
              <a:solidFill>
                <a:schemeClr val="tx1">
                  <a:lumMod val="65000"/>
                  <a:lumOff val="35000"/>
                </a:schemeClr>
              </a:solidFill>
              <a:latin typeface="HelveticaNeue LightCond"/>
              <a:cs typeface="HelveticaNeue LightCond"/>
            </a:endParaRPr>
          </a:p>
        </p:txBody>
      </p:sp>
      <p:sp>
        <p:nvSpPr>
          <p:cNvPr id="2" name="ZoneTexte 1"/>
          <p:cNvSpPr txBox="1"/>
          <p:nvPr/>
        </p:nvSpPr>
        <p:spPr>
          <a:xfrm>
            <a:off x="1547664" y="3652909"/>
            <a:ext cx="7344816" cy="646331"/>
          </a:xfrm>
          <a:prstGeom prst="rect">
            <a:avLst/>
          </a:prstGeom>
          <a:noFill/>
        </p:spPr>
        <p:txBody>
          <a:bodyPr wrap="square" rtlCol="0">
            <a:spAutoFit/>
          </a:bodyPr>
          <a:lstStyle/>
          <a:p>
            <a:pPr algn="ctr"/>
            <a:r>
              <a:rPr lang="fr-CA" sz="3600" dirty="0">
                <a:solidFill>
                  <a:srgbClr val="601B77"/>
                </a:solidFill>
                <a:effectLst>
                  <a:outerShdw blurRad="38100" dist="38100" dir="2700000" algn="tl">
                    <a:srgbClr val="000000">
                      <a:alpha val="43137"/>
                    </a:srgbClr>
                  </a:outerShdw>
                </a:effectLst>
                <a:latin typeface="Helvetica Neue Bold Condensed"/>
                <a:ea typeface="+mj-ea"/>
                <a:cs typeface="Helvetica Neue Bold Condensed"/>
              </a:rPr>
              <a:t>É</a:t>
            </a:r>
            <a:r>
              <a:rPr lang="fr-CA" sz="3600" dirty="0" smtClean="0">
                <a:solidFill>
                  <a:srgbClr val="601B77"/>
                </a:solidFill>
                <a:effectLst>
                  <a:outerShdw blurRad="38100" dist="38100" dir="2700000" algn="tl">
                    <a:srgbClr val="000000">
                      <a:alpha val="43137"/>
                    </a:srgbClr>
                  </a:outerShdw>
                </a:effectLst>
                <a:latin typeface="Helvetica Neue Bold Condensed"/>
                <a:ea typeface="+mj-ea"/>
                <a:cs typeface="Helvetica Neue Bold Condensed"/>
              </a:rPr>
              <a:t>laboration </a:t>
            </a:r>
            <a:r>
              <a:rPr lang="fr-CA" sz="3600" dirty="0">
                <a:solidFill>
                  <a:srgbClr val="601B77"/>
                </a:solidFill>
                <a:effectLst>
                  <a:outerShdw blurRad="38100" dist="38100" dir="2700000" algn="tl">
                    <a:srgbClr val="000000">
                      <a:alpha val="43137"/>
                    </a:srgbClr>
                  </a:outerShdw>
                </a:effectLst>
                <a:latin typeface="Helvetica Neue Bold Condensed"/>
                <a:ea typeface="+mj-ea"/>
                <a:cs typeface="Helvetica Neue Bold Condensed"/>
              </a:rPr>
              <a:t>du projet pastoral</a:t>
            </a:r>
          </a:p>
        </p:txBody>
      </p:sp>
    </p:spTree>
    <p:extLst>
      <p:ext uri="{BB962C8B-B14F-4D97-AF65-F5344CB8AC3E}">
        <p14:creationId xmlns:p14="http://schemas.microsoft.com/office/powerpoint/2010/main" val="519394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502410" y="1124744"/>
            <a:ext cx="7560840" cy="5957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Les 5 étapes de la mise en œuvre du projet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78907" y="3451919"/>
            <a:ext cx="8451690" cy="1826141"/>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Relire les 3 orientations à la lumière du portrait du milieu</a:t>
            </a:r>
            <a:endParaRPr lang="fr-CA" sz="2400" dirty="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Choisir l’orientation qui semble la plus adaptée à la réalité</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À partir de ce choix, faire un remue-méninges des projets pastoraux  imaginables</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2400" dirty="0">
                <a:solidFill>
                  <a:srgbClr val="601B77"/>
                </a:solidFill>
                <a:effectLst>
                  <a:outerShdw blurRad="38100" dist="38100" dir="2700000" algn="tl">
                    <a:srgbClr val="000000">
                      <a:alpha val="43137"/>
                    </a:srgbClr>
                  </a:outerShdw>
                </a:effectLst>
                <a:latin typeface="Helvetica Neue Bold Condensed"/>
              </a:rPr>
              <a:t>3</a:t>
            </a:r>
            <a:r>
              <a:rPr lang="fr-FR" sz="2400" dirty="0" smtClean="0">
                <a:solidFill>
                  <a:srgbClr val="601B77"/>
                </a:solidFill>
                <a:effectLst>
                  <a:outerShdw blurRad="38100" dist="38100" dir="2700000" algn="tl">
                    <a:srgbClr val="000000">
                      <a:alpha val="43137"/>
                    </a:srgbClr>
                  </a:outerShdw>
                </a:effectLst>
                <a:latin typeface="Helvetica Neue Bold Condensed"/>
              </a:rPr>
              <a:t>.  Choix de l’orientation à prendre</a:t>
            </a:r>
            <a:endParaRPr lang="fr-FR" sz="2400" dirty="0">
              <a:solidFill>
                <a:srgbClr val="601B77"/>
              </a:solidFill>
              <a:effectLst>
                <a:outerShdw blurRad="38100" dist="38100" dir="2700000" algn="tl">
                  <a:srgbClr val="000000">
                    <a:alpha val="43137"/>
                  </a:srgbClr>
                </a:outerShdw>
              </a:effectLst>
              <a:latin typeface="Helvetica Neue Bold Condensed"/>
            </a:endParaRPr>
          </a:p>
        </p:txBody>
      </p:sp>
      <p:sp>
        <p:nvSpPr>
          <p:cNvPr id="2" name="ZoneTexte 1"/>
          <p:cNvSpPr txBox="1"/>
          <p:nvPr/>
        </p:nvSpPr>
        <p:spPr>
          <a:xfrm>
            <a:off x="5364088" y="2644466"/>
            <a:ext cx="1080120" cy="369332"/>
          </a:xfrm>
          <a:prstGeom prst="rect">
            <a:avLst/>
          </a:prstGeom>
          <a:noFill/>
        </p:spPr>
        <p:txBody>
          <a:bodyPr wrap="square" rtlCol="0">
            <a:spAutoFit/>
          </a:bodyPr>
          <a:lstStyle/>
          <a:p>
            <a:r>
              <a:rPr lang="fr-FR" dirty="0">
                <a:latin typeface="Berlin Sans FB" panose="020E0602020502020306" pitchFamily="34" charset="0"/>
              </a:rPr>
              <a:t>page 8</a:t>
            </a:r>
            <a:endParaRPr lang="fr-CA" dirty="0"/>
          </a:p>
        </p:txBody>
      </p:sp>
    </p:spTree>
    <p:extLst>
      <p:ext uri="{BB962C8B-B14F-4D97-AF65-F5344CB8AC3E}">
        <p14:creationId xmlns:p14="http://schemas.microsoft.com/office/powerpoint/2010/main" val="235569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502410" y="1124744"/>
            <a:ext cx="7560840" cy="5957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Les 5 étapes de la mise en œuvre du projet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52882" y="3284984"/>
            <a:ext cx="8584343" cy="2195473"/>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À partir du remue-méninges, identifier les projets pastoraux les plus opportuns</a:t>
            </a:r>
            <a:endParaRPr lang="fr-CA" sz="2400" dirty="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Valider chacun des projets soumis à l’aide </a:t>
            </a:r>
            <a:r>
              <a:rPr lang="fr-CA" sz="2400" dirty="0" smtClean="0">
                <a:latin typeface="Berlin Sans FB" panose="020E0602020502020306" pitchFamily="34" charset="0"/>
              </a:rPr>
              <a:t>des critères énumérés à la page 8 du </a:t>
            </a:r>
            <a:r>
              <a:rPr lang="fr-CA" sz="2400" i="1" dirty="0" smtClean="0">
                <a:latin typeface="Berlin Sans FB" panose="020E0602020502020306" pitchFamily="34" charset="0"/>
              </a:rPr>
              <a:t>Guide d’élaboration du projet pastoral</a:t>
            </a:r>
            <a:endParaRPr lang="fr-CA" sz="2400" i="1" dirty="0" smtClean="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Faire un choix final</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2400" dirty="0">
                <a:solidFill>
                  <a:srgbClr val="601B77"/>
                </a:solidFill>
                <a:effectLst>
                  <a:outerShdw blurRad="38100" dist="38100" dir="2700000" algn="tl">
                    <a:srgbClr val="000000">
                      <a:alpha val="43137"/>
                    </a:srgbClr>
                  </a:outerShdw>
                </a:effectLst>
                <a:latin typeface="Helvetica Neue Bold Condensed"/>
              </a:rPr>
              <a:t>4</a:t>
            </a:r>
            <a:r>
              <a:rPr lang="fr-FR" sz="2400" dirty="0" smtClean="0">
                <a:solidFill>
                  <a:srgbClr val="601B77"/>
                </a:solidFill>
                <a:effectLst>
                  <a:outerShdw blurRad="38100" dist="38100" dir="2700000" algn="tl">
                    <a:srgbClr val="000000">
                      <a:alpha val="43137"/>
                    </a:srgbClr>
                  </a:outerShdw>
                </a:effectLst>
                <a:latin typeface="Helvetica Neue Bold Condensed"/>
              </a:rPr>
              <a:t>.  Choix du projet pastoral</a:t>
            </a:r>
            <a:endParaRPr lang="fr-FR" sz="2400" dirty="0">
              <a:solidFill>
                <a:srgbClr val="601B77"/>
              </a:solidFill>
              <a:effectLst>
                <a:outerShdw blurRad="38100" dist="38100" dir="2700000" algn="tl">
                  <a:srgbClr val="000000">
                    <a:alpha val="43137"/>
                  </a:srgbClr>
                </a:outerShdw>
              </a:effectLst>
              <a:latin typeface="Helvetica Neue Bold Condensed"/>
            </a:endParaRPr>
          </a:p>
        </p:txBody>
      </p:sp>
      <p:sp>
        <p:nvSpPr>
          <p:cNvPr id="2" name="ZoneTexte 1"/>
          <p:cNvSpPr txBox="1"/>
          <p:nvPr/>
        </p:nvSpPr>
        <p:spPr>
          <a:xfrm>
            <a:off x="4355976" y="2665373"/>
            <a:ext cx="1080120" cy="369332"/>
          </a:xfrm>
          <a:prstGeom prst="rect">
            <a:avLst/>
          </a:prstGeom>
          <a:noFill/>
        </p:spPr>
        <p:txBody>
          <a:bodyPr wrap="square" rtlCol="0">
            <a:spAutoFit/>
          </a:bodyPr>
          <a:lstStyle/>
          <a:p>
            <a:r>
              <a:rPr lang="fr-FR" dirty="0">
                <a:latin typeface="Berlin Sans FB" panose="020E0602020502020306" pitchFamily="34" charset="0"/>
              </a:rPr>
              <a:t>page </a:t>
            </a:r>
            <a:r>
              <a:rPr lang="fr-FR" dirty="0" smtClean="0">
                <a:latin typeface="Berlin Sans FB" panose="020E0602020502020306" pitchFamily="34" charset="0"/>
              </a:rPr>
              <a:t>8</a:t>
            </a:r>
            <a:endParaRPr lang="fr-CA" dirty="0"/>
          </a:p>
        </p:txBody>
      </p:sp>
    </p:spTree>
    <p:extLst>
      <p:ext uri="{BB962C8B-B14F-4D97-AF65-F5344CB8AC3E}">
        <p14:creationId xmlns:p14="http://schemas.microsoft.com/office/powerpoint/2010/main" val="219852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502410" y="1124744"/>
            <a:ext cx="7560840" cy="5957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Les 5 étapes de la mise en œuvre du projet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78907" y="3451919"/>
            <a:ext cx="8451690" cy="2451953"/>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Formuler l’objectif visé par le projet</a:t>
            </a:r>
            <a:endParaRPr lang="fr-CA" sz="2400" dirty="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Déterminer les actions à mener pour sa mise en œuvre</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Répartir les responsabilités</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Élaborer un échéancier</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Discuter des ressources financières et matérielles pour ce projet</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2400" dirty="0">
                <a:solidFill>
                  <a:srgbClr val="601B77"/>
                </a:solidFill>
                <a:effectLst>
                  <a:outerShdw blurRad="38100" dist="38100" dir="2700000" algn="tl">
                    <a:srgbClr val="000000">
                      <a:alpha val="43137"/>
                    </a:srgbClr>
                  </a:outerShdw>
                </a:effectLst>
                <a:latin typeface="Helvetica Neue Bold Condensed"/>
              </a:rPr>
              <a:t>5</a:t>
            </a:r>
            <a:r>
              <a:rPr lang="fr-FR" sz="2400" dirty="0" smtClean="0">
                <a:solidFill>
                  <a:srgbClr val="601B77"/>
                </a:solidFill>
                <a:effectLst>
                  <a:outerShdw blurRad="38100" dist="38100" dir="2700000" algn="tl">
                    <a:srgbClr val="000000">
                      <a:alpha val="43137"/>
                    </a:srgbClr>
                  </a:outerShdw>
                </a:effectLst>
                <a:latin typeface="Helvetica Neue Bold Condensed"/>
              </a:rPr>
              <a:t>.  Élaboration du plan d’action</a:t>
            </a:r>
            <a:endParaRPr lang="fr-FR" sz="2400" dirty="0">
              <a:solidFill>
                <a:srgbClr val="601B77"/>
              </a:solidFill>
              <a:effectLst>
                <a:outerShdw blurRad="38100" dist="38100" dir="2700000" algn="tl">
                  <a:srgbClr val="000000">
                    <a:alpha val="43137"/>
                  </a:srgbClr>
                </a:outerShdw>
              </a:effectLst>
              <a:latin typeface="Helvetica Neue Bold Condensed"/>
            </a:endParaRPr>
          </a:p>
        </p:txBody>
      </p:sp>
      <p:sp>
        <p:nvSpPr>
          <p:cNvPr id="2" name="ZoneTexte 1"/>
          <p:cNvSpPr txBox="1"/>
          <p:nvPr/>
        </p:nvSpPr>
        <p:spPr>
          <a:xfrm>
            <a:off x="4742770" y="2655912"/>
            <a:ext cx="1557422" cy="369332"/>
          </a:xfrm>
          <a:prstGeom prst="rect">
            <a:avLst/>
          </a:prstGeom>
          <a:noFill/>
        </p:spPr>
        <p:txBody>
          <a:bodyPr wrap="square" rtlCol="0">
            <a:spAutoFit/>
          </a:bodyPr>
          <a:lstStyle/>
          <a:p>
            <a:r>
              <a:rPr lang="fr-FR" dirty="0">
                <a:latin typeface="Berlin Sans FB" panose="020E0602020502020306" pitchFamily="34" charset="0"/>
              </a:rPr>
              <a:t>p</a:t>
            </a:r>
            <a:r>
              <a:rPr lang="fr-FR" dirty="0" smtClean="0">
                <a:latin typeface="Berlin Sans FB" panose="020E0602020502020306" pitchFamily="34" charset="0"/>
              </a:rPr>
              <a:t>ages 9 et 10</a:t>
            </a:r>
            <a:endParaRPr lang="fr-CA" dirty="0"/>
          </a:p>
        </p:txBody>
      </p:sp>
    </p:spTree>
    <p:extLst>
      <p:ext uri="{BB962C8B-B14F-4D97-AF65-F5344CB8AC3E}">
        <p14:creationId xmlns:p14="http://schemas.microsoft.com/office/powerpoint/2010/main" val="3210883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475656" y="1437849"/>
            <a:ext cx="7560840" cy="13568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Un temps de relecture</a:t>
            </a:r>
          </a:p>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 bilan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78907" y="3717032"/>
            <a:ext cx="8451690" cy="959237"/>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Une relecture nécessaire tout au long du projet</a:t>
            </a:r>
            <a:endParaRPr lang="fr-CA" sz="2400" dirty="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Un bilan final</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endParaRPr lang="fr-FR" sz="2400" dirty="0">
              <a:solidFill>
                <a:srgbClr val="601B77"/>
              </a:solidFill>
              <a:effectLst>
                <a:outerShdw blurRad="38100" dist="38100" dir="2700000" algn="tl">
                  <a:srgbClr val="000000">
                    <a:alpha val="43137"/>
                  </a:srgbClr>
                </a:outerShdw>
              </a:effectLst>
              <a:latin typeface="Helvetica Neue Bold Condensed"/>
            </a:endParaRPr>
          </a:p>
        </p:txBody>
      </p:sp>
      <p:sp>
        <p:nvSpPr>
          <p:cNvPr id="2" name="ZoneTexte 1"/>
          <p:cNvSpPr txBox="1"/>
          <p:nvPr/>
        </p:nvSpPr>
        <p:spPr>
          <a:xfrm>
            <a:off x="5259572" y="2409766"/>
            <a:ext cx="1557422" cy="369332"/>
          </a:xfrm>
          <a:prstGeom prst="rect">
            <a:avLst/>
          </a:prstGeom>
          <a:noFill/>
        </p:spPr>
        <p:txBody>
          <a:bodyPr wrap="square" rtlCol="0">
            <a:spAutoFit/>
          </a:bodyPr>
          <a:lstStyle/>
          <a:p>
            <a:r>
              <a:rPr lang="fr-FR" dirty="0">
                <a:latin typeface="Berlin Sans FB" panose="020E0602020502020306" pitchFamily="34" charset="0"/>
              </a:rPr>
              <a:t>p</a:t>
            </a:r>
            <a:r>
              <a:rPr lang="fr-FR" dirty="0" smtClean="0">
                <a:latin typeface="Berlin Sans FB" panose="020E0602020502020306" pitchFamily="34" charset="0"/>
              </a:rPr>
              <a:t>ages 11 et 12</a:t>
            </a:r>
            <a:endParaRPr lang="fr-CA" dirty="0"/>
          </a:p>
        </p:txBody>
      </p:sp>
    </p:spTree>
    <p:extLst>
      <p:ext uri="{BB962C8B-B14F-4D97-AF65-F5344CB8AC3E}">
        <p14:creationId xmlns:p14="http://schemas.microsoft.com/office/powerpoint/2010/main" val="290564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iapo Powerpoint-03.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re 1"/>
          <p:cNvSpPr>
            <a:spLocks noGrp="1"/>
          </p:cNvSpPr>
          <p:nvPr>
            <p:ph type="title"/>
            <p:custDataLst>
              <p:tags r:id="rId2"/>
            </p:custDataLst>
          </p:nvPr>
        </p:nvSpPr>
        <p:spPr>
          <a:xfrm>
            <a:off x="1630016" y="208376"/>
            <a:ext cx="7190456" cy="1348415"/>
          </a:xfrm>
        </p:spPr>
        <p:txBody>
          <a:bodyPr>
            <a:noAutofit/>
          </a:bodyPr>
          <a:lstStyle/>
          <a:p>
            <a:pPr algn="ctr"/>
            <a:r>
              <a:rPr lang="fr-FR" sz="36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Évaluation de la </a:t>
            </a:r>
            <a:br>
              <a:rPr lang="fr-FR" sz="36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600" b="0"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rencontre</a:t>
            </a:r>
            <a:endParaRPr lang="fr-FR" sz="3600" b="0"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9" name="Espace réservé du contenu 14"/>
          <p:cNvSpPr txBox="1">
            <a:spLocks/>
          </p:cNvSpPr>
          <p:nvPr>
            <p:custDataLst>
              <p:tags r:id="rId3"/>
            </p:custDataLst>
          </p:nvPr>
        </p:nvSpPr>
        <p:spPr>
          <a:xfrm>
            <a:off x="1898649" y="1916832"/>
            <a:ext cx="6607175" cy="4056930"/>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lnSpc>
                <a:spcPct val="170000"/>
              </a:lnSpc>
              <a:buFont typeface="+mj-lt"/>
              <a:buAutoNum type="arabicPeriod"/>
            </a:pPr>
            <a:endParaRPr lang="fr-FR" sz="1800" dirty="0">
              <a:solidFill>
                <a:schemeClr val="tx1">
                  <a:lumMod val="65000"/>
                  <a:lumOff val="35000"/>
                </a:schemeClr>
              </a:solidFill>
              <a:latin typeface="HelveticaNeue LightCond"/>
              <a:cs typeface="HelveticaNeue LightCond"/>
            </a:endParaRPr>
          </a:p>
        </p:txBody>
      </p:sp>
      <p:sp>
        <p:nvSpPr>
          <p:cNvPr id="4" name="ZoneTexte 3"/>
          <p:cNvSpPr txBox="1"/>
          <p:nvPr>
            <p:custDataLst>
              <p:tags r:id="rId4"/>
            </p:custDataLst>
          </p:nvPr>
        </p:nvSpPr>
        <p:spPr>
          <a:xfrm>
            <a:off x="1771117" y="2348880"/>
            <a:ext cx="7056784" cy="2000548"/>
          </a:xfrm>
          <a:prstGeom prst="rect">
            <a:avLst/>
          </a:prstGeom>
          <a:noFill/>
        </p:spPr>
        <p:txBody>
          <a:bodyPr wrap="square" rtlCol="0">
            <a:spAutoFit/>
          </a:bodyPr>
          <a:lstStyle/>
          <a:p>
            <a:pPr>
              <a:spcBef>
                <a:spcPts val="600"/>
              </a:spcBef>
              <a:spcAft>
                <a:spcPts val="600"/>
              </a:spcAft>
            </a:pPr>
            <a:r>
              <a:rPr lang="fr-CA" sz="2000" dirty="0" smtClean="0">
                <a:solidFill>
                  <a:schemeClr val="tx1">
                    <a:lumMod val="85000"/>
                    <a:lumOff val="15000"/>
                  </a:schemeClr>
                </a:solidFill>
                <a:latin typeface="Berlin Sans FB" panose="020E0602020502020306" pitchFamily="34" charset="0"/>
              </a:rPr>
              <a:t>	</a:t>
            </a:r>
            <a:r>
              <a:rPr lang="fr-CA" sz="2000" dirty="0" smtClean="0">
                <a:solidFill>
                  <a:schemeClr val="tx1">
                    <a:lumMod val="85000"/>
                    <a:lumOff val="15000"/>
                  </a:schemeClr>
                </a:solidFill>
                <a:latin typeface="Berlin Sans FB" panose="020E0602020502020306" pitchFamily="34" charset="0"/>
                <a:sym typeface="Wingdings"/>
              </a:rPr>
              <a:t>  </a:t>
            </a:r>
            <a:r>
              <a:rPr lang="fr-CA" sz="2800" dirty="0" smtClean="0">
                <a:solidFill>
                  <a:schemeClr val="tx1">
                    <a:lumMod val="85000"/>
                    <a:lumOff val="15000"/>
                  </a:schemeClr>
                </a:solidFill>
                <a:latin typeface="Berlin Sans FB" panose="020E0602020502020306" pitchFamily="34" charset="0"/>
                <a:sym typeface="Wingdings"/>
              </a:rPr>
              <a:t>Avec quoi repartez-vous?</a:t>
            </a:r>
          </a:p>
          <a:p>
            <a:pPr>
              <a:spcBef>
                <a:spcPts val="600"/>
              </a:spcBef>
              <a:spcAft>
                <a:spcPts val="600"/>
              </a:spcAft>
            </a:pPr>
            <a:endParaRPr lang="fr-CA" sz="2800" dirty="0">
              <a:solidFill>
                <a:schemeClr val="tx1">
                  <a:lumMod val="85000"/>
                  <a:lumOff val="15000"/>
                </a:schemeClr>
              </a:solidFill>
              <a:latin typeface="Berlin Sans FB" panose="020E0602020502020306" pitchFamily="34" charset="0"/>
              <a:sym typeface="Wingdings"/>
            </a:endParaRPr>
          </a:p>
          <a:p>
            <a:pPr>
              <a:spcBef>
                <a:spcPts val="600"/>
              </a:spcBef>
              <a:spcAft>
                <a:spcPts val="600"/>
              </a:spcAft>
            </a:pPr>
            <a:r>
              <a:rPr lang="fr-CA" sz="2800" dirty="0">
                <a:solidFill>
                  <a:schemeClr val="tx1">
                    <a:lumMod val="85000"/>
                    <a:lumOff val="15000"/>
                  </a:schemeClr>
                </a:solidFill>
                <a:latin typeface="Berlin Sans FB" panose="020E0602020502020306" pitchFamily="34" charset="0"/>
                <a:sym typeface="Wingdings"/>
              </a:rPr>
              <a:t>	</a:t>
            </a:r>
            <a:r>
              <a:rPr lang="fr-CA" sz="2800" dirty="0" smtClean="0">
                <a:solidFill>
                  <a:schemeClr val="tx1">
                    <a:lumMod val="85000"/>
                    <a:lumOff val="15000"/>
                  </a:schemeClr>
                </a:solidFill>
                <a:latin typeface="Berlin Sans FB" panose="020E0602020502020306" pitchFamily="34" charset="0"/>
                <a:sym typeface="Wingdings"/>
              </a:rPr>
              <a:t> Vos souhaits pour des suites possibles …</a:t>
            </a:r>
            <a:r>
              <a:rPr lang="fr-CA" sz="2000" dirty="0">
                <a:solidFill>
                  <a:schemeClr val="tx1">
                    <a:lumMod val="85000"/>
                    <a:lumOff val="15000"/>
                  </a:schemeClr>
                </a:solidFill>
                <a:latin typeface="Berlin Sans FB" panose="020E0602020502020306" pitchFamily="34" charset="0"/>
              </a:rPr>
              <a:t>		</a:t>
            </a:r>
            <a:endParaRPr lang="fr-CA" dirty="0"/>
          </a:p>
        </p:txBody>
      </p:sp>
    </p:spTree>
    <p:extLst>
      <p:ext uri="{BB962C8B-B14F-4D97-AF65-F5344CB8AC3E}">
        <p14:creationId xmlns:p14="http://schemas.microsoft.com/office/powerpoint/2010/main" val="133505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A0F21E5-A4B0-C147-BED7-C154778ED9E6}" type="slidenum">
              <a:rPr lang="fr-FR" smtClean="0"/>
              <a:t>15</a:t>
            </a:fld>
            <a:endParaRPr lang="fr-FR"/>
          </a:p>
        </p:txBody>
      </p:sp>
      <p:pic>
        <p:nvPicPr>
          <p:cNvPr id="3" name="Image 2" descr="FondDiapo PPt_f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7485" cy="6858000"/>
          </a:xfrm>
          <a:prstGeom prst="rect">
            <a:avLst/>
          </a:prstGeom>
        </p:spPr>
      </p:pic>
    </p:spTree>
    <p:extLst>
      <p:ext uri="{BB962C8B-B14F-4D97-AF65-F5344CB8AC3E}">
        <p14:creationId xmlns:p14="http://schemas.microsoft.com/office/powerpoint/2010/main" val="4241111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19974"/>
            <a:ext cx="9144000" cy="6858000"/>
          </a:xfrm>
          <a:prstGeom prst="rect">
            <a:avLst/>
          </a:prstGeom>
        </p:spPr>
      </p:pic>
      <p:sp>
        <p:nvSpPr>
          <p:cNvPr id="6" name="Titre 5"/>
          <p:cNvSpPr>
            <a:spLocks noGrp="1"/>
          </p:cNvSpPr>
          <p:nvPr>
            <p:ph type="title"/>
            <p:custDataLst>
              <p:tags r:id="rId2"/>
            </p:custDataLst>
          </p:nvPr>
        </p:nvSpPr>
        <p:spPr>
          <a:xfrm>
            <a:off x="1547664" y="116632"/>
            <a:ext cx="7128791" cy="1656184"/>
          </a:xfrm>
        </p:spPr>
        <p:txBody>
          <a:bodyPr>
            <a:noAutofit/>
          </a:bodyPr>
          <a:lstStyle/>
          <a:p>
            <a:pPr algn="ctr">
              <a:lnSpc>
                <a:spcPct val="120000"/>
              </a:lnSpc>
            </a:pP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Au cœur de la conversion missionnaire : </a:t>
            </a:r>
            <a:b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des choix pastoraux</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038608" y="2348880"/>
            <a:ext cx="2369806" cy="654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smtClean="0">
                <a:solidFill>
                  <a:srgbClr val="601B77"/>
                </a:solidFill>
                <a:effectLst>
                  <a:outerShdw blurRad="38100" dist="38100" dir="2700000" algn="tl">
                    <a:srgbClr val="000000">
                      <a:alpha val="43137"/>
                    </a:srgbClr>
                  </a:outerShdw>
                </a:effectLst>
                <a:latin typeface="Helvetica Neue Bold Condensed"/>
              </a:rPr>
              <a:t>La mission</a:t>
            </a:r>
            <a:endParaRPr lang="fr-FR" sz="32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647055" y="3448974"/>
            <a:ext cx="7669361" cy="2513509"/>
          </a:xfrm>
          <a:prstGeom prst="rect">
            <a:avLst/>
          </a:prstGeom>
          <a:noFill/>
        </p:spPr>
        <p:txBody>
          <a:bodyPr wrap="square" rtlCol="0">
            <a:spAutoFit/>
          </a:bodyPr>
          <a:lstStyle/>
          <a:p>
            <a:pPr marL="342900" lvl="0" indent="-342900" algn="just">
              <a:spcBef>
                <a:spcPts val="500"/>
              </a:spcBef>
              <a:spcAft>
                <a:spcPts val="500"/>
              </a:spcAft>
              <a:buClr>
                <a:srgbClr val="601B77"/>
              </a:buClr>
              <a:buFont typeface="Wingdings"/>
              <a:buChar char=""/>
            </a:pPr>
            <a:r>
              <a:rPr lang="fr-CA" sz="2500" dirty="0" smtClean="0">
                <a:latin typeface="Berlin Sans FB" panose="020E0602020502020306" pitchFamily="34" charset="0"/>
              </a:rPr>
              <a:t>Mystérieusement enracinée sur un terre de lacs et de montagnes, l’Église de Sherbrooke est envoyée vers les hommes, les femmes et les enfants d’aujourd’hui pour faire l’annonce renouvelée de la Bonne Nouvelle de Jésus-Christ qui apporte vie, joie et bonheur.</a:t>
            </a:r>
          </a:p>
          <a:p>
            <a:pPr>
              <a:spcBef>
                <a:spcPts val="500"/>
              </a:spcBef>
              <a:spcAft>
                <a:spcPts val="500"/>
              </a:spcAft>
              <a:buClr>
                <a:srgbClr val="601B77"/>
              </a:buClr>
            </a:pPr>
            <a:endParaRPr lang="fr-CA" sz="2400" dirty="0" smtClean="0">
              <a:latin typeface="Berlin Sans FB" panose="020E0602020502020306" pitchFamily="34" charset="0"/>
            </a:endParaRPr>
          </a:p>
        </p:txBody>
      </p:sp>
    </p:spTree>
    <p:extLst>
      <p:ext uri="{BB962C8B-B14F-4D97-AF65-F5344CB8AC3E}">
        <p14:creationId xmlns:p14="http://schemas.microsoft.com/office/powerpoint/2010/main" val="148421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19974"/>
            <a:ext cx="9144000" cy="6858000"/>
          </a:xfrm>
          <a:prstGeom prst="rect">
            <a:avLst/>
          </a:prstGeom>
        </p:spPr>
      </p:pic>
      <p:sp>
        <p:nvSpPr>
          <p:cNvPr id="6" name="Titre 5"/>
          <p:cNvSpPr>
            <a:spLocks noGrp="1"/>
          </p:cNvSpPr>
          <p:nvPr>
            <p:ph type="title"/>
            <p:custDataLst>
              <p:tags r:id="rId2"/>
            </p:custDataLst>
          </p:nvPr>
        </p:nvSpPr>
        <p:spPr>
          <a:xfrm>
            <a:off x="1547664" y="116632"/>
            <a:ext cx="7128791" cy="1656184"/>
          </a:xfrm>
        </p:spPr>
        <p:txBody>
          <a:bodyPr>
            <a:noAutofit/>
          </a:bodyPr>
          <a:lstStyle/>
          <a:p>
            <a:pPr algn="ctr">
              <a:lnSpc>
                <a:spcPct val="120000"/>
              </a:lnSpc>
            </a:pP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Au cœur de la conversion missionnaire : </a:t>
            </a:r>
            <a:b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des choix pastoraux</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038608" y="2132856"/>
            <a:ext cx="2369806" cy="654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smtClean="0">
                <a:solidFill>
                  <a:srgbClr val="601B77"/>
                </a:solidFill>
                <a:effectLst>
                  <a:outerShdw blurRad="38100" dist="38100" dir="2700000" algn="tl">
                    <a:srgbClr val="000000">
                      <a:alpha val="43137"/>
                    </a:srgbClr>
                  </a:outerShdw>
                </a:effectLst>
                <a:latin typeface="Helvetica Neue Bold Condensed"/>
              </a:rPr>
              <a:t>La vision</a:t>
            </a:r>
            <a:endParaRPr lang="fr-FR" sz="32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647055" y="3190329"/>
            <a:ext cx="7669361" cy="3667671"/>
          </a:xfrm>
          <a:prstGeom prst="rect">
            <a:avLst/>
          </a:prstGeom>
          <a:noFill/>
        </p:spPr>
        <p:txBody>
          <a:bodyPr wrap="square" rtlCol="0">
            <a:spAutoFit/>
          </a:bodyPr>
          <a:lstStyle/>
          <a:p>
            <a:pPr marL="342900" lvl="0" indent="-342900" algn="just">
              <a:spcBef>
                <a:spcPts val="500"/>
              </a:spcBef>
              <a:spcAft>
                <a:spcPts val="500"/>
              </a:spcAft>
              <a:buClr>
                <a:srgbClr val="601B77"/>
              </a:buClr>
              <a:buFont typeface="Wingdings"/>
              <a:buChar char=""/>
            </a:pPr>
            <a:r>
              <a:rPr lang="fr-CA" sz="2500" dirty="0" smtClean="0">
                <a:latin typeface="Berlin Sans FB" panose="020E0602020502020306" pitchFamily="34" charset="0"/>
              </a:rPr>
              <a:t>L’Église de Sherbrooke, se confiant à l’Esprit Saint, prend un tournant missionnaire, qui conduit les paroisses, les membres des mouvements ecclésiaux et les responsables diocésains à la rencontre des personnes de tout âge et de toute condition pour leur faire découvrir, en de nouvelles manières d’être et d’intervenir, le chemin de vie, de joie et de bonheur qu’apporte le message chrétien.</a:t>
            </a:r>
          </a:p>
          <a:p>
            <a:pPr>
              <a:spcBef>
                <a:spcPts val="500"/>
              </a:spcBef>
              <a:spcAft>
                <a:spcPts val="500"/>
              </a:spcAft>
              <a:buClr>
                <a:srgbClr val="601B77"/>
              </a:buClr>
            </a:pPr>
            <a:endParaRPr lang="fr-CA" sz="2400" dirty="0" smtClean="0">
              <a:latin typeface="Berlin Sans FB" panose="020E0602020502020306" pitchFamily="34" charset="0"/>
            </a:endParaRPr>
          </a:p>
        </p:txBody>
      </p:sp>
    </p:spTree>
    <p:extLst>
      <p:ext uri="{BB962C8B-B14F-4D97-AF65-F5344CB8AC3E}">
        <p14:creationId xmlns:p14="http://schemas.microsoft.com/office/powerpoint/2010/main" val="373816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19974"/>
            <a:ext cx="9144000" cy="6858000"/>
          </a:xfrm>
          <a:prstGeom prst="rect">
            <a:avLst/>
          </a:prstGeom>
        </p:spPr>
      </p:pic>
      <p:sp>
        <p:nvSpPr>
          <p:cNvPr id="6" name="Titre 5"/>
          <p:cNvSpPr>
            <a:spLocks noGrp="1"/>
          </p:cNvSpPr>
          <p:nvPr>
            <p:ph type="title"/>
            <p:custDataLst>
              <p:tags r:id="rId2"/>
            </p:custDataLst>
          </p:nvPr>
        </p:nvSpPr>
        <p:spPr>
          <a:xfrm>
            <a:off x="1547664" y="116632"/>
            <a:ext cx="7128791" cy="1656184"/>
          </a:xfrm>
        </p:spPr>
        <p:txBody>
          <a:bodyPr>
            <a:noAutofit/>
          </a:bodyPr>
          <a:lstStyle/>
          <a:p>
            <a:pPr algn="ctr">
              <a:lnSpc>
                <a:spcPct val="120000"/>
              </a:lnSpc>
            </a:pP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Au cœur de la conversion missionnaire : </a:t>
            </a:r>
            <a:b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32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des choix pastoraux</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024479" y="2456713"/>
            <a:ext cx="5477608" cy="654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a:solidFill>
                  <a:srgbClr val="601B77"/>
                </a:solidFill>
                <a:effectLst>
                  <a:outerShdw blurRad="38100" dist="38100" dir="2700000" algn="tl">
                    <a:srgbClr val="000000">
                      <a:alpha val="43137"/>
                    </a:srgbClr>
                  </a:outerShdw>
                </a:effectLst>
                <a:latin typeface="Helvetica Neue Bold Condensed"/>
              </a:rPr>
              <a:t>C</a:t>
            </a:r>
            <a:r>
              <a:rPr lang="fr-FR" sz="3200" dirty="0" smtClean="0">
                <a:solidFill>
                  <a:srgbClr val="601B77"/>
                </a:solidFill>
                <a:effectLst>
                  <a:outerShdw blurRad="38100" dist="38100" dir="2700000" algn="tl">
                    <a:srgbClr val="000000">
                      <a:alpha val="43137"/>
                    </a:srgbClr>
                  </a:outerShdw>
                </a:effectLst>
                <a:latin typeface="Helvetica Neue Bold Condensed"/>
              </a:rPr>
              <a:t>onversion missionnaire</a:t>
            </a:r>
            <a:endParaRPr lang="fr-FR" sz="32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599180" y="3448974"/>
            <a:ext cx="8060087" cy="2046714"/>
          </a:xfrm>
          <a:prstGeom prst="rect">
            <a:avLst/>
          </a:prstGeom>
          <a:noFill/>
        </p:spPr>
        <p:txBody>
          <a:bodyPr wrap="square" rtlCol="0">
            <a:spAutoFit/>
          </a:bodyPr>
          <a:lstStyle/>
          <a:p>
            <a:pPr>
              <a:spcBef>
                <a:spcPts val="500"/>
              </a:spcBef>
              <a:spcAft>
                <a:spcPts val="500"/>
              </a:spcAft>
              <a:buClr>
                <a:srgbClr val="601B77"/>
              </a:buClr>
            </a:pPr>
            <a:r>
              <a:rPr lang="fr-CA" sz="2200" dirty="0" smtClean="0">
                <a:latin typeface="Berlin Sans FB" panose="020E0602020502020306" pitchFamily="34" charset="0"/>
              </a:rPr>
              <a:t>Faire un tour de table pour partager sur la conversion </a:t>
            </a:r>
            <a:r>
              <a:rPr lang="fr-CA" sz="2200" dirty="0" smtClean="0">
                <a:latin typeface="Berlin Sans FB" panose="020E0602020502020306" pitchFamily="34" charset="0"/>
              </a:rPr>
              <a:t>missionnaire :</a:t>
            </a:r>
          </a:p>
          <a:p>
            <a:pPr>
              <a:spcBef>
                <a:spcPts val="500"/>
              </a:spcBef>
              <a:spcAft>
                <a:spcPts val="500"/>
              </a:spcAft>
              <a:buClr>
                <a:srgbClr val="601B77"/>
              </a:buClr>
            </a:pPr>
            <a:endParaRPr lang="fr-CA" sz="800" dirty="0" smtClean="0">
              <a:latin typeface="Berlin Sans FB" panose="020E0602020502020306" pitchFamily="34" charset="0"/>
            </a:endParaRPr>
          </a:p>
          <a:p>
            <a:pPr marL="342900" indent="-342900">
              <a:spcBef>
                <a:spcPts val="500"/>
              </a:spcBef>
              <a:spcAft>
                <a:spcPts val="500"/>
              </a:spcAft>
              <a:buClr>
                <a:srgbClr val="601B77"/>
              </a:buClr>
              <a:buFontTx/>
              <a:buChar char="-"/>
            </a:pPr>
            <a:r>
              <a:rPr lang="fr-CA" sz="2400" dirty="0" smtClean="0">
                <a:latin typeface="Berlin Sans FB" panose="020E0602020502020306" pitchFamily="34" charset="0"/>
              </a:rPr>
              <a:t>Qu’est-ce que cela veut dire pour l’Église, pour ma paroisse, pour ma communauté ?</a:t>
            </a:r>
          </a:p>
          <a:p>
            <a:pPr marL="342900" indent="-342900">
              <a:spcBef>
                <a:spcPts val="500"/>
              </a:spcBef>
              <a:spcAft>
                <a:spcPts val="500"/>
              </a:spcAft>
              <a:buClr>
                <a:srgbClr val="601B77"/>
              </a:buClr>
              <a:buFontTx/>
              <a:buChar char="-"/>
            </a:pPr>
            <a:r>
              <a:rPr lang="fr-CA" sz="2400" dirty="0" smtClean="0">
                <a:latin typeface="Berlin Sans FB" panose="020E0602020502020306" pitchFamily="34" charset="0"/>
              </a:rPr>
              <a:t>Qu’est-ce que cela veut dire pour moi?</a:t>
            </a:r>
          </a:p>
        </p:txBody>
      </p:sp>
    </p:spTree>
    <p:extLst>
      <p:ext uri="{BB962C8B-B14F-4D97-AF65-F5344CB8AC3E}">
        <p14:creationId xmlns:p14="http://schemas.microsoft.com/office/powerpoint/2010/main" val="3221497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19974"/>
            <a:ext cx="9144000" cy="6858000"/>
          </a:xfrm>
          <a:prstGeom prst="rect">
            <a:avLst/>
          </a:prstGeom>
        </p:spPr>
      </p:pic>
      <p:sp>
        <p:nvSpPr>
          <p:cNvPr id="6" name="Titre 5"/>
          <p:cNvSpPr>
            <a:spLocks noGrp="1"/>
          </p:cNvSpPr>
          <p:nvPr>
            <p:ph type="title"/>
            <p:custDataLst>
              <p:tags r:id="rId2"/>
            </p:custDataLst>
          </p:nvPr>
        </p:nvSpPr>
        <p:spPr>
          <a:xfrm>
            <a:off x="1547664" y="19974"/>
            <a:ext cx="7128791" cy="1656184"/>
          </a:xfrm>
        </p:spPr>
        <p:txBody>
          <a:bodyPr>
            <a:noAutofit/>
          </a:bodyPr>
          <a:lstStyle/>
          <a:p>
            <a:pPr algn="ctr">
              <a:lnSpc>
                <a:spcPct val="120000"/>
              </a:lnSpc>
            </a:pPr>
            <a:r>
              <a:rPr lang="fr-FR" sz="28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Au cœur de la conversion missionnaire : </a:t>
            </a:r>
            <a:br>
              <a:rPr lang="fr-FR" sz="28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br>
            <a:r>
              <a:rPr lang="fr-FR" sz="280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des choix pastoraux</a:t>
            </a:r>
            <a:endParaRPr lang="fr-FR" sz="28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865882"/>
            <a:ext cx="7164288" cy="401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3"/>
          <p:cNvSpPr txBox="1">
            <a:spLocks/>
          </p:cNvSpPr>
          <p:nvPr>
            <p:custDataLst>
              <p:tags r:id="rId3"/>
            </p:custDataLst>
          </p:nvPr>
        </p:nvSpPr>
        <p:spPr>
          <a:xfrm>
            <a:off x="1043608" y="1936498"/>
            <a:ext cx="4436600" cy="654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smtClean="0">
                <a:solidFill>
                  <a:srgbClr val="601B77"/>
                </a:solidFill>
                <a:effectLst>
                  <a:outerShdw blurRad="38100" dist="38100" dir="2700000" algn="tl">
                    <a:srgbClr val="000000">
                      <a:alpha val="43137"/>
                    </a:srgbClr>
                  </a:outerShdw>
                </a:effectLst>
                <a:latin typeface="Helvetica Neue Bold Condensed"/>
              </a:rPr>
              <a:t>Les trois orientations</a:t>
            </a:r>
            <a:endParaRPr lang="fr-FR" sz="3200" dirty="0">
              <a:solidFill>
                <a:srgbClr val="601B7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73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6829"/>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331640" y="1445405"/>
            <a:ext cx="6840760" cy="654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smtClean="0">
                <a:solidFill>
                  <a:srgbClr val="601B77"/>
                </a:solidFill>
                <a:effectLst>
                  <a:outerShdw blurRad="38100" dist="38100" dir="2700000" algn="tl">
                    <a:srgbClr val="000000">
                      <a:alpha val="43137"/>
                    </a:srgbClr>
                  </a:outerShdw>
                </a:effectLst>
                <a:latin typeface="Helvetica Neue Bold Condensed"/>
              </a:rPr>
              <a:t>La nature du projet</a:t>
            </a:r>
            <a:endParaRPr lang="fr-FR" sz="32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865241" y="2564904"/>
            <a:ext cx="7957392" cy="2451953"/>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Possède un caractère novateur et missionnaire</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Écoute la soif spirituelle de notre temps</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Vient en aide à celles et ceux qui vivent dans le besoin</a:t>
            </a:r>
          </a:p>
          <a:p>
            <a:pPr marL="34290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Se rapproche de celles et ceux qui sont loin de l’Église</a:t>
            </a:r>
          </a:p>
          <a:p>
            <a:pPr>
              <a:spcBef>
                <a:spcPts val="500"/>
              </a:spcBef>
              <a:spcAft>
                <a:spcPts val="500"/>
              </a:spcAft>
              <a:buClr>
                <a:srgbClr val="601B77"/>
              </a:buClr>
            </a:pPr>
            <a:endParaRPr lang="fr-CA" sz="2400" dirty="0" smtClean="0">
              <a:latin typeface="Berlin Sans FB" panose="020E0602020502020306" pitchFamily="34" charset="0"/>
            </a:endParaRPr>
          </a:p>
        </p:txBody>
      </p:sp>
    </p:spTree>
    <p:extLst>
      <p:ext uri="{BB962C8B-B14F-4D97-AF65-F5344CB8AC3E}">
        <p14:creationId xmlns:p14="http://schemas.microsoft.com/office/powerpoint/2010/main" val="119669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6829"/>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331640" y="1445405"/>
            <a:ext cx="6840760" cy="119150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200" dirty="0" smtClean="0">
                <a:solidFill>
                  <a:srgbClr val="601B77"/>
                </a:solidFill>
                <a:effectLst>
                  <a:outerShdw blurRad="38100" dist="38100" dir="2700000" algn="tl">
                    <a:srgbClr val="000000">
                      <a:alpha val="43137"/>
                    </a:srgbClr>
                  </a:outerShdw>
                </a:effectLst>
                <a:latin typeface="Helvetica Neue Bold Condensed"/>
              </a:rPr>
              <a:t>Les personnes engagées dans l’élaboration du projet</a:t>
            </a:r>
            <a:endParaRPr lang="fr-FR" sz="32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865241" y="2924944"/>
            <a:ext cx="7957392" cy="2939266"/>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Les membres de </a:t>
            </a:r>
            <a:r>
              <a:rPr lang="fr-CA" sz="2400" dirty="0" smtClean="0">
                <a:latin typeface="Berlin Sans FB" panose="020E0602020502020306" pitchFamily="34" charset="0"/>
              </a:rPr>
              <a:t>l’Équipe pastorale </a:t>
            </a:r>
            <a:r>
              <a:rPr lang="fr-CA" sz="2000" dirty="0" smtClean="0">
                <a:latin typeface="Berlin Sans FB" panose="020E0602020502020306" pitchFamily="34" charset="0"/>
              </a:rPr>
              <a:t/>
            </a:r>
            <a:br>
              <a:rPr lang="fr-CA" sz="2000" dirty="0" smtClean="0">
                <a:latin typeface="Berlin Sans FB" panose="020E0602020502020306" pitchFamily="34" charset="0"/>
              </a:rPr>
            </a:br>
            <a:r>
              <a:rPr lang="fr-CA" sz="2000" dirty="0" smtClean="0">
                <a:latin typeface="Berlin Sans FB" panose="020E0602020502020306" pitchFamily="34" charset="0"/>
              </a:rPr>
              <a:t>		</a:t>
            </a:r>
            <a:r>
              <a:rPr lang="fr-CA" sz="2000" dirty="0" smtClean="0">
                <a:latin typeface="Berlin Sans FB" panose="020E0602020502020306" pitchFamily="34" charset="0"/>
                <a:sym typeface="Wingdings"/>
              </a:rPr>
              <a:t></a:t>
            </a:r>
            <a:r>
              <a:rPr lang="fr-CA" sz="2000" dirty="0" smtClean="0">
                <a:latin typeface="Berlin Sans FB" panose="020E0602020502020306" pitchFamily="34" charset="0"/>
              </a:rPr>
              <a:t>peuvent être les principaux acteurs ou être en soutien aux </a:t>
            </a:r>
            <a:r>
              <a:rPr lang="fr-CA" sz="2000" dirty="0" smtClean="0">
                <a:latin typeface="Berlin Sans FB" panose="020E0602020502020306" pitchFamily="34" charset="0"/>
              </a:rPr>
              <a:t>				   Équipes d’Animation communautaire</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Les membres des Équipes d’animation communautaire </a:t>
            </a:r>
            <a:br>
              <a:rPr lang="fr-CA" sz="2400" dirty="0" smtClean="0">
                <a:latin typeface="Berlin Sans FB" panose="020E0602020502020306" pitchFamily="34" charset="0"/>
              </a:rPr>
            </a:br>
            <a:r>
              <a:rPr lang="fr-CA" sz="2400" dirty="0" smtClean="0">
                <a:latin typeface="Berlin Sans FB" panose="020E0602020502020306" pitchFamily="34" charset="0"/>
              </a:rPr>
              <a:t>		</a:t>
            </a:r>
            <a:r>
              <a:rPr lang="fr-CA" sz="2000" dirty="0" smtClean="0">
                <a:latin typeface="Berlin Sans FB" panose="020E0602020502020306" pitchFamily="34" charset="0"/>
                <a:sym typeface="Wingdings"/>
              </a:rPr>
              <a:t>sont en proximité avec les besoins de leur communauté</a:t>
            </a:r>
            <a:endParaRPr lang="fr-CA" sz="2000" dirty="0" smtClean="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D’autres </a:t>
            </a:r>
            <a:r>
              <a:rPr lang="fr-CA" sz="2400" dirty="0" smtClean="0">
                <a:latin typeface="Berlin Sans FB" panose="020E0602020502020306" pitchFamily="34" charset="0"/>
              </a:rPr>
              <a:t>comités ou équipes ou forces vives de la paroisse</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Des organismes communautaires</a:t>
            </a:r>
          </a:p>
        </p:txBody>
      </p:sp>
    </p:spTree>
    <p:extLst>
      <p:ext uri="{BB962C8B-B14F-4D97-AF65-F5344CB8AC3E}">
        <p14:creationId xmlns:p14="http://schemas.microsoft.com/office/powerpoint/2010/main" val="134467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502410" y="1124744"/>
            <a:ext cx="7560840" cy="5957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Les 5 étapes de la mise en œuvre du projet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78907" y="3140968"/>
            <a:ext cx="8451690" cy="1328569"/>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S’approprier la mission et la vision des Orientations diocésaines</a:t>
            </a:r>
            <a:br>
              <a:rPr lang="fr-CA" sz="2400" dirty="0" smtClean="0">
                <a:latin typeface="Berlin Sans FB" panose="020E0602020502020306" pitchFamily="34" charset="0"/>
              </a:rPr>
            </a:br>
            <a:r>
              <a:rPr lang="fr-CA" sz="2400" dirty="0" smtClean="0">
                <a:latin typeface="Berlin Sans FB" panose="020E0602020502020306" pitchFamily="34" charset="0"/>
              </a:rPr>
              <a:t>		</a:t>
            </a:r>
            <a:r>
              <a:rPr lang="fr-CA" sz="2200" i="1" dirty="0" smtClean="0">
                <a:latin typeface="Berlin Sans FB" panose="020E0602020502020306" pitchFamily="34" charset="0"/>
                <a:sym typeface="Wingdings"/>
              </a:rPr>
              <a:t>Au cœur de la conversion missionnaire: des choix pastoraux</a:t>
            </a:r>
            <a:endParaRPr lang="fr-CA" sz="2200" i="1" dirty="0" smtClean="0">
              <a:latin typeface="Berlin Sans FB" panose="020E0602020502020306" pitchFamily="34" charset="0"/>
            </a:endParaRP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Prendre connaissance des 3 orientations proposées</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2400" dirty="0">
                <a:solidFill>
                  <a:srgbClr val="601B77"/>
                </a:solidFill>
                <a:effectLst>
                  <a:outerShdw blurRad="38100" dist="38100" dir="2700000" algn="tl">
                    <a:srgbClr val="000000">
                      <a:alpha val="43137"/>
                    </a:srgbClr>
                  </a:outerShdw>
                </a:effectLst>
                <a:latin typeface="Helvetica Neue Bold Condensed"/>
              </a:rPr>
              <a:t>1.  Appropriation des </a:t>
            </a:r>
            <a:r>
              <a:rPr lang="fr-FR" sz="2400" i="1" dirty="0">
                <a:solidFill>
                  <a:srgbClr val="601B77"/>
                </a:solidFill>
                <a:effectLst>
                  <a:outerShdw blurRad="38100" dist="38100" dir="2700000" algn="tl">
                    <a:srgbClr val="000000">
                      <a:alpha val="43137"/>
                    </a:srgbClr>
                  </a:outerShdw>
                </a:effectLst>
                <a:latin typeface="Helvetica Neue Bold Condensed"/>
              </a:rPr>
              <a:t>Orientations 2017-2020</a:t>
            </a:r>
          </a:p>
        </p:txBody>
      </p:sp>
      <p:sp>
        <p:nvSpPr>
          <p:cNvPr id="2" name="ZoneTexte 1"/>
          <p:cNvSpPr txBox="1"/>
          <p:nvPr/>
        </p:nvSpPr>
        <p:spPr>
          <a:xfrm>
            <a:off x="6758994" y="2611694"/>
            <a:ext cx="1080120" cy="369332"/>
          </a:xfrm>
          <a:prstGeom prst="rect">
            <a:avLst/>
          </a:prstGeom>
          <a:noFill/>
        </p:spPr>
        <p:txBody>
          <a:bodyPr wrap="square" rtlCol="0">
            <a:spAutoFit/>
          </a:bodyPr>
          <a:lstStyle/>
          <a:p>
            <a:r>
              <a:rPr lang="fr-FR" dirty="0">
                <a:latin typeface="Berlin Sans FB" panose="020E0602020502020306" pitchFamily="34" charset="0"/>
              </a:rPr>
              <a:t>page </a:t>
            </a:r>
            <a:r>
              <a:rPr lang="fr-FR" dirty="0" smtClean="0">
                <a:latin typeface="Berlin Sans FB" panose="020E0602020502020306" pitchFamily="34" charset="0"/>
              </a:rPr>
              <a:t>6</a:t>
            </a:r>
            <a:endParaRPr lang="fr-CA" dirty="0"/>
          </a:p>
        </p:txBody>
      </p:sp>
    </p:spTree>
    <p:extLst>
      <p:ext uri="{BB962C8B-B14F-4D97-AF65-F5344CB8AC3E}">
        <p14:creationId xmlns:p14="http://schemas.microsoft.com/office/powerpoint/2010/main" val="120411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Diapo ppt-_5.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2428"/>
            <a:ext cx="9144000" cy="6858000"/>
          </a:xfrm>
          <a:prstGeom prst="rect">
            <a:avLst/>
          </a:prstGeom>
        </p:spPr>
      </p:pic>
      <p:sp>
        <p:nvSpPr>
          <p:cNvPr id="6" name="Titre 5"/>
          <p:cNvSpPr>
            <a:spLocks noGrp="1"/>
          </p:cNvSpPr>
          <p:nvPr>
            <p:ph type="title"/>
            <p:custDataLst>
              <p:tags r:id="rId2"/>
            </p:custDataLst>
          </p:nvPr>
        </p:nvSpPr>
        <p:spPr>
          <a:xfrm>
            <a:off x="1475656" y="0"/>
            <a:ext cx="7128791" cy="1268760"/>
          </a:xfrm>
        </p:spPr>
        <p:txBody>
          <a:bodyPr>
            <a:noAutofit/>
          </a:bodyPr>
          <a:lstStyle/>
          <a:p>
            <a:pPr algn="ctr">
              <a:lnSpc>
                <a:spcPct val="120000"/>
              </a:lnSpc>
            </a:pPr>
            <a:r>
              <a:rPr lang="fr-FR" sz="3200" b="0" cap="all" dirty="0" smtClean="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rPr>
              <a:t>Le projet pastoral</a:t>
            </a:r>
            <a:endParaRPr lang="fr-FR" sz="3200" b="0" cap="all" dirty="0">
              <a:solidFill>
                <a:schemeClr val="accent1"/>
              </a:solidFill>
              <a:effectLst>
                <a:outerShdw blurRad="38100" dist="38100" dir="2700000" algn="tl">
                  <a:srgbClr val="000000">
                    <a:alpha val="43137"/>
                  </a:srgbClr>
                </a:outerShdw>
              </a:effectLst>
              <a:latin typeface="Berlin Sans FB" panose="020E0602020502020306" pitchFamily="34" charset="0"/>
              <a:cs typeface="Helvetica Neue Bold Condensed"/>
            </a:endParaRPr>
          </a:p>
        </p:txBody>
      </p:sp>
      <p:sp>
        <p:nvSpPr>
          <p:cNvPr id="7" name="Titre 13"/>
          <p:cNvSpPr txBox="1">
            <a:spLocks/>
          </p:cNvSpPr>
          <p:nvPr>
            <p:custDataLst>
              <p:tags r:id="rId3"/>
            </p:custDataLst>
          </p:nvPr>
        </p:nvSpPr>
        <p:spPr>
          <a:xfrm>
            <a:off x="1502410" y="1124744"/>
            <a:ext cx="7560840" cy="5957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3000" dirty="0" smtClean="0">
                <a:solidFill>
                  <a:srgbClr val="601B77"/>
                </a:solidFill>
                <a:effectLst>
                  <a:outerShdw blurRad="38100" dist="38100" dir="2700000" algn="tl">
                    <a:srgbClr val="000000">
                      <a:alpha val="43137"/>
                    </a:srgbClr>
                  </a:outerShdw>
                </a:effectLst>
                <a:latin typeface="Helvetica Neue Bold Condensed"/>
              </a:rPr>
              <a:t>Les 5 étapes de la mise en œuvre du projet </a:t>
            </a:r>
            <a:endParaRPr lang="fr-FR" sz="3000" dirty="0">
              <a:solidFill>
                <a:srgbClr val="601B77"/>
              </a:solidFill>
              <a:effectLst>
                <a:outerShdw blurRad="38100" dist="38100" dir="2700000" algn="tl">
                  <a:srgbClr val="000000">
                    <a:alpha val="43137"/>
                  </a:srgbClr>
                </a:outerShdw>
              </a:effectLst>
            </a:endParaRPr>
          </a:p>
        </p:txBody>
      </p:sp>
      <p:sp>
        <p:nvSpPr>
          <p:cNvPr id="9" name="ZoneTexte 8"/>
          <p:cNvSpPr txBox="1"/>
          <p:nvPr>
            <p:custDataLst>
              <p:tags r:id="rId4"/>
            </p:custDataLst>
          </p:nvPr>
        </p:nvSpPr>
        <p:spPr>
          <a:xfrm>
            <a:off x="478907" y="3284984"/>
            <a:ext cx="8451690" cy="2693045"/>
          </a:xfrm>
          <a:prstGeom prst="rect">
            <a:avLst/>
          </a:prstGeom>
          <a:noFill/>
        </p:spPr>
        <p:txBody>
          <a:bodyPr wrap="square" rtlCol="0">
            <a:spAutoFit/>
          </a:bodyPr>
          <a:lstStyle/>
          <a:p>
            <a:pPr marL="342900" lvl="0" indent="-342900">
              <a:spcBef>
                <a:spcPts val="500"/>
              </a:spcBef>
              <a:spcAft>
                <a:spcPts val="500"/>
              </a:spcAft>
              <a:buClr>
                <a:srgbClr val="601B77"/>
              </a:buClr>
              <a:buFont typeface="Wingdings"/>
              <a:buChar char=""/>
            </a:pPr>
            <a:r>
              <a:rPr lang="fr-CA" sz="2400" dirty="0">
                <a:latin typeface="Berlin Sans FB" panose="020E0602020502020306" pitchFamily="34" charset="0"/>
              </a:rPr>
              <a:t>Dresser un portrait social de la paroisse ou de la communauté</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Réfléchir aux problématiques et aux forces du milieu</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Prendre connaissance des activités ou services déjà offerts par le réseau communautaire</a:t>
            </a:r>
          </a:p>
          <a:p>
            <a:pPr marL="342900" lvl="0" indent="-342900">
              <a:spcBef>
                <a:spcPts val="500"/>
              </a:spcBef>
              <a:spcAft>
                <a:spcPts val="500"/>
              </a:spcAft>
              <a:buClr>
                <a:srgbClr val="601B77"/>
              </a:buClr>
              <a:buFont typeface="Wingdings"/>
              <a:buChar char=""/>
            </a:pPr>
            <a:r>
              <a:rPr lang="fr-CA" sz="2400" dirty="0" smtClean="0">
                <a:latin typeface="Berlin Sans FB" panose="020E0602020502020306" pitchFamily="34" charset="0"/>
              </a:rPr>
              <a:t>Échanger autour des différents besoins non comblés dans le milieu</a:t>
            </a:r>
          </a:p>
        </p:txBody>
      </p:sp>
      <p:sp>
        <p:nvSpPr>
          <p:cNvPr id="8" name="Titre 13"/>
          <p:cNvSpPr txBox="1">
            <a:spLocks/>
          </p:cNvSpPr>
          <p:nvPr>
            <p:custDataLst>
              <p:tags r:id="rId5"/>
            </p:custDataLst>
          </p:nvPr>
        </p:nvSpPr>
        <p:spPr>
          <a:xfrm>
            <a:off x="865241" y="2182301"/>
            <a:ext cx="7560840" cy="5986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fr-FR" sz="2400" dirty="0">
                <a:solidFill>
                  <a:srgbClr val="601B77"/>
                </a:solidFill>
                <a:effectLst>
                  <a:outerShdw blurRad="38100" dist="38100" dir="2700000" algn="tl">
                    <a:srgbClr val="000000">
                      <a:alpha val="43137"/>
                    </a:srgbClr>
                  </a:outerShdw>
                </a:effectLst>
                <a:latin typeface="Helvetica Neue Bold Condensed"/>
              </a:rPr>
              <a:t>2</a:t>
            </a:r>
            <a:r>
              <a:rPr lang="fr-FR" sz="2400" dirty="0" smtClean="0">
                <a:solidFill>
                  <a:srgbClr val="601B77"/>
                </a:solidFill>
                <a:effectLst>
                  <a:outerShdw blurRad="38100" dist="38100" dir="2700000" algn="tl">
                    <a:srgbClr val="000000">
                      <a:alpha val="43137"/>
                    </a:srgbClr>
                  </a:outerShdw>
                </a:effectLst>
                <a:latin typeface="Helvetica Neue Bold Condensed"/>
              </a:rPr>
              <a:t>.  Analyse du milieu</a:t>
            </a:r>
            <a:endParaRPr lang="fr-FR" sz="2400" dirty="0">
              <a:solidFill>
                <a:srgbClr val="601B77"/>
              </a:solidFill>
              <a:effectLst>
                <a:outerShdw blurRad="38100" dist="38100" dir="2700000" algn="tl">
                  <a:srgbClr val="000000">
                    <a:alpha val="43137"/>
                  </a:srgbClr>
                </a:outerShdw>
              </a:effectLst>
              <a:latin typeface="Helvetica Neue Bold Condensed"/>
            </a:endParaRPr>
          </a:p>
        </p:txBody>
      </p:sp>
      <p:sp>
        <p:nvSpPr>
          <p:cNvPr id="2" name="ZoneTexte 1"/>
          <p:cNvSpPr txBox="1"/>
          <p:nvPr/>
        </p:nvSpPr>
        <p:spPr>
          <a:xfrm>
            <a:off x="3491880" y="2616921"/>
            <a:ext cx="1080120" cy="369332"/>
          </a:xfrm>
          <a:prstGeom prst="rect">
            <a:avLst/>
          </a:prstGeom>
          <a:noFill/>
        </p:spPr>
        <p:txBody>
          <a:bodyPr wrap="square" rtlCol="0">
            <a:spAutoFit/>
          </a:bodyPr>
          <a:lstStyle/>
          <a:p>
            <a:r>
              <a:rPr lang="fr-FR" dirty="0">
                <a:latin typeface="Berlin Sans FB" panose="020E0602020502020306" pitchFamily="34" charset="0"/>
              </a:rPr>
              <a:t>page 7</a:t>
            </a:r>
            <a:endParaRPr lang="fr-CA" dirty="0"/>
          </a:p>
        </p:txBody>
      </p:sp>
    </p:spTree>
    <p:extLst>
      <p:ext uri="{BB962C8B-B14F-4D97-AF65-F5344CB8AC3E}">
        <p14:creationId xmlns:p14="http://schemas.microsoft.com/office/powerpoint/2010/main" val="2926284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9590</TotalTime>
  <Words>546</Words>
  <Application>Microsoft Office PowerPoint</Application>
  <PresentationFormat>Affichage à l'écran (4:3)</PresentationFormat>
  <Paragraphs>77</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Orientations 2017-2020  Au cœur de la conversion missionnaire :  des choix pastoraux</vt:lpstr>
      <vt:lpstr>Au cœur de la conversion missionnaire :  des choix pastoraux</vt:lpstr>
      <vt:lpstr>Au cœur de la conversion missionnaire :  des choix pastoraux</vt:lpstr>
      <vt:lpstr>Au cœur de la conversion missionnaire :  des choix pastoraux</vt:lpstr>
      <vt:lpstr>Au cœur de la conversion missionnaire :  des choix pastoraux</vt:lpstr>
      <vt:lpstr>Le projet pastoral</vt:lpstr>
      <vt:lpstr>Le projet pastoral</vt:lpstr>
      <vt:lpstr>Le projet pastoral</vt:lpstr>
      <vt:lpstr>Le projet pastoral</vt:lpstr>
      <vt:lpstr>Le projet pastoral</vt:lpstr>
      <vt:lpstr>Le projet pastoral</vt:lpstr>
      <vt:lpstr>Le projet pastoral</vt:lpstr>
      <vt:lpstr>Le projet pastoral</vt:lpstr>
      <vt:lpstr>Évaluation de la  rencontre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Quatorze</dc:creator>
  <cp:lastModifiedBy>Anne-Marie Laffage</cp:lastModifiedBy>
  <cp:revision>215</cp:revision>
  <cp:lastPrinted>2018-11-05T21:08:31Z</cp:lastPrinted>
  <dcterms:created xsi:type="dcterms:W3CDTF">2015-05-29T13:38:42Z</dcterms:created>
  <dcterms:modified xsi:type="dcterms:W3CDTF">2018-11-05T21:12:00Z</dcterms:modified>
</cp:coreProperties>
</file>