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8" r:id="rId2"/>
    <p:sldId id="296" r:id="rId3"/>
    <p:sldId id="295" r:id="rId4"/>
    <p:sldId id="261" r:id="rId5"/>
    <p:sldId id="266" r:id="rId6"/>
    <p:sldId id="264" r:id="rId7"/>
    <p:sldId id="267" r:id="rId8"/>
    <p:sldId id="268" r:id="rId9"/>
    <p:sldId id="269" r:id="rId10"/>
    <p:sldId id="270" r:id="rId11"/>
    <p:sldId id="271" r:id="rId12"/>
    <p:sldId id="272" r:id="rId13"/>
    <p:sldId id="273" r:id="rId14"/>
    <p:sldId id="274" r:id="rId15"/>
    <p:sldId id="275" r:id="rId16"/>
    <p:sldId id="276" r:id="rId17"/>
    <p:sldId id="299" r:id="rId18"/>
    <p:sldId id="277" r:id="rId19"/>
    <p:sldId id="290" r:id="rId20"/>
    <p:sldId id="278" r:id="rId21"/>
    <p:sldId id="279" r:id="rId22"/>
    <p:sldId id="291" r:id="rId23"/>
    <p:sldId id="280" r:id="rId24"/>
    <p:sldId id="292" r:id="rId25"/>
    <p:sldId id="281" r:id="rId26"/>
    <p:sldId id="298" r:id="rId27"/>
    <p:sldId id="282" r:id="rId28"/>
    <p:sldId id="283" r:id="rId29"/>
    <p:sldId id="284" r:id="rId30"/>
    <p:sldId id="285" r:id="rId31"/>
    <p:sldId id="293" r:id="rId32"/>
    <p:sldId id="286" r:id="rId33"/>
    <p:sldId id="294" r:id="rId34"/>
    <p:sldId id="287" r:id="rId35"/>
    <p:sldId id="289" r:id="rId36"/>
    <p:sldId id="263" r:id="rId37"/>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1B77"/>
    <a:srgbClr val="F39907"/>
    <a:srgbClr val="5D98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88" autoAdjust="0"/>
  </p:normalViewPr>
  <p:slideViewPr>
    <p:cSldViewPr snapToObjects="1">
      <p:cViewPr>
        <p:scale>
          <a:sx n="99" d="100"/>
          <a:sy n="99" d="100"/>
        </p:scale>
        <p:origin x="-970" y="230"/>
      </p:cViewPr>
      <p:guideLst>
        <p:guide orient="horz" pos="657"/>
        <p:guide pos="51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87DD5FA-F661-3749-8984-F44059C2211F}" type="datetime1">
              <a:rPr lang="fr-CA" smtClean="0"/>
              <a:t>2017-12-05</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fr-FR" smtClean="0"/>
              <a:t>Nom du document</a:t>
            </a:r>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05C176-504C-424F-9C02-AF7EAD75DA28}" type="slidenum">
              <a:rPr lang="fr-FR" smtClean="0"/>
              <a:t>‹N°›</a:t>
            </a:fld>
            <a:endParaRPr lang="fr-FR"/>
          </a:p>
        </p:txBody>
      </p:sp>
    </p:spTree>
    <p:extLst>
      <p:ext uri="{BB962C8B-B14F-4D97-AF65-F5344CB8AC3E}">
        <p14:creationId xmlns:p14="http://schemas.microsoft.com/office/powerpoint/2010/main" val="2197389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115970-1128-964B-86DA-95854AEBBE6F}" type="datetime1">
              <a:rPr lang="fr-CA" smtClean="0"/>
              <a:t>2017-12-05</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fr-FR" smtClean="0"/>
              <a:t>Nom du document</a:t>
            </a:r>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310B0A-541F-B741-A4E0-A190D5098198}" type="slidenum">
              <a:rPr lang="fr-FR" smtClean="0"/>
              <a:t>‹N°›</a:t>
            </a:fld>
            <a:endParaRPr lang="fr-FR"/>
          </a:p>
        </p:txBody>
      </p:sp>
    </p:spTree>
    <p:extLst>
      <p:ext uri="{BB962C8B-B14F-4D97-AF65-F5344CB8AC3E}">
        <p14:creationId xmlns:p14="http://schemas.microsoft.com/office/powerpoint/2010/main" val="426807460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36DE81-AF71-46E5-A486-30EE997F64E3}" type="datetime1">
              <a:rPr lang="fr-CA" smtClean="0"/>
              <a:t>2017-12-05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6542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14E01ACF-4D98-45A1-A069-BEAD9F403C95}" type="datetime1">
              <a:rPr lang="fr-CA" smtClean="0"/>
              <a:t>2017-12-05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13800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DF4C33D2-BD3F-4EF5-97C9-F5A283F95515}" type="datetime1">
              <a:rPr lang="fr-CA" smtClean="0"/>
              <a:t>2017-12-05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02163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8549A37A-55A6-4A0F-9E7D-0D8FB523701B}" type="datetime1">
              <a:rPr lang="fr-CA" smtClean="0"/>
              <a:t>2017-12-05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46039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4491C436-5607-40C5-9D33-B9A6D4E3592D}" type="datetime1">
              <a:rPr lang="fr-CA" smtClean="0"/>
              <a:t>2017-12-05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87732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CB88DAC3-0F0F-42ED-9705-7908631DC328}" type="datetime1">
              <a:rPr lang="fr-CA" smtClean="0"/>
              <a:t>2017-12-05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220285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6C78D583-B9F5-4416-ACE8-E248FA901B2E}" type="datetime1">
              <a:rPr lang="fr-CA" smtClean="0"/>
              <a:t>2017-12-05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31649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F3B3F262-E11D-46E9-B690-E4B4C0998DE3}" type="datetime1">
              <a:rPr lang="fr-CA" smtClean="0"/>
              <a:t>2017-12-05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056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FF7018-F8B5-4218-8E7E-BE3C4EB516CB}" type="datetime1">
              <a:rPr lang="fr-CA" smtClean="0"/>
              <a:t>2017-12-05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33407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644A1E6-6C66-4D7D-A773-98302A735B98}" type="datetime1">
              <a:rPr lang="fr-CA" smtClean="0"/>
              <a:t>2017-12-05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04843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B5E52D1-4313-415D-B814-8B9EC0CF9BFE}" type="datetime1">
              <a:rPr lang="fr-CA" smtClean="0"/>
              <a:t>2017-12-05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209266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87C0A-2CC8-4BB8-ABFA-D0016EB6B01C}" type="datetime1">
              <a:rPr lang="fr-CA" smtClean="0"/>
              <a:t>2017-12-05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F21E5-A4B0-C147-BED7-C154778ED9E6}" type="slidenum">
              <a:rPr lang="fr-FR" smtClean="0"/>
              <a:t>‹N°›</a:t>
            </a:fld>
            <a:endParaRPr lang="fr-FR"/>
          </a:p>
        </p:txBody>
      </p:sp>
    </p:spTree>
    <p:extLst>
      <p:ext uri="{BB962C8B-B14F-4D97-AF65-F5344CB8AC3E}">
        <p14:creationId xmlns:p14="http://schemas.microsoft.com/office/powerpoint/2010/main" val="275568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 Powerpoint2_co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5" y="-171400"/>
            <a:ext cx="9144000" cy="6832600"/>
          </a:xfrm>
          <a:prstGeom prst="rect">
            <a:avLst/>
          </a:prstGeom>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7" name="Rectangle 6"/>
          <p:cNvSpPr/>
          <p:nvPr/>
        </p:nvSpPr>
        <p:spPr>
          <a:xfrm>
            <a:off x="1403648" y="721112"/>
            <a:ext cx="7423876" cy="5970865"/>
          </a:xfrm>
          <a:prstGeom prst="rect">
            <a:avLst/>
          </a:prstGeom>
        </p:spPr>
        <p:txBody>
          <a:bodyPr wrap="square">
            <a:spAutoFit/>
          </a:bodyPr>
          <a:lstStyle/>
          <a:p>
            <a:pPr lvl="0" algn="ctr" defTabSz="914400" fontAlgn="base">
              <a:spcBef>
                <a:spcPct val="0"/>
              </a:spcBef>
              <a:spcAft>
                <a:spcPct val="0"/>
              </a:spcAft>
              <a:tabLst>
                <a:tab pos="2743200" algn="ctr"/>
                <a:tab pos="5486400" algn="r"/>
              </a:tabLst>
            </a:pPr>
            <a:endParaRPr lang="fr-CA" sz="3600" dirty="0" smtClean="0"/>
          </a:p>
          <a:p>
            <a:pPr lvl="0" algn="ctr" defTabSz="914400" fontAlgn="base">
              <a:spcBef>
                <a:spcPct val="0"/>
              </a:spcBef>
              <a:spcAft>
                <a:spcPts val="1200"/>
              </a:spcAft>
              <a:tabLst>
                <a:tab pos="2743200" algn="ctr"/>
                <a:tab pos="5486400" algn="r"/>
              </a:tabLst>
            </a:pPr>
            <a:endParaRPr lang="fr-CA" sz="2000" dirty="0" smtClean="0"/>
          </a:p>
          <a:p>
            <a:pPr lvl="0" algn="ctr" defTabSz="914400" fontAlgn="base">
              <a:spcBef>
                <a:spcPct val="0"/>
              </a:spcBef>
              <a:spcAft>
                <a:spcPts val="1200"/>
              </a:spcAft>
              <a:tabLst>
                <a:tab pos="2743200" algn="ctr"/>
                <a:tab pos="5486400" algn="r"/>
              </a:tabLst>
            </a:pPr>
            <a:r>
              <a:rPr lang="fr-CA" sz="3200" dirty="0" smtClean="0">
                <a:latin typeface="Times New Roman" panose="02020603050405020304" pitchFamily="18" charset="0"/>
                <a:cs typeface="Times New Roman" panose="02020603050405020304" pitchFamily="18" charset="0"/>
              </a:rPr>
              <a:t>Tournée </a:t>
            </a:r>
            <a:r>
              <a:rPr lang="fr-CA" sz="3200" dirty="0">
                <a:latin typeface="Times New Roman" panose="02020603050405020304" pitchFamily="18" charset="0"/>
                <a:cs typeface="Times New Roman" panose="02020603050405020304" pitchFamily="18" charset="0"/>
              </a:rPr>
              <a:t>de Mgr Luc Cyr</a:t>
            </a:r>
            <a:br>
              <a:rPr lang="fr-CA" sz="3200" dirty="0">
                <a:latin typeface="Times New Roman" panose="02020603050405020304" pitchFamily="18" charset="0"/>
                <a:cs typeface="Times New Roman" panose="02020603050405020304" pitchFamily="18" charset="0"/>
              </a:rPr>
            </a:br>
            <a:r>
              <a:rPr lang="fr-CA" sz="3200" dirty="0">
                <a:latin typeface="Times New Roman" panose="02020603050405020304" pitchFamily="18" charset="0"/>
                <a:cs typeface="Times New Roman" panose="02020603050405020304" pitchFamily="18" charset="0"/>
              </a:rPr>
              <a:t>dans les Régions de l’archidiocèse de </a:t>
            </a:r>
            <a:r>
              <a:rPr lang="fr-CA" sz="3200" dirty="0" smtClean="0">
                <a:latin typeface="Times New Roman" panose="02020603050405020304" pitchFamily="18" charset="0"/>
                <a:cs typeface="Times New Roman" panose="02020603050405020304" pitchFamily="18" charset="0"/>
              </a:rPr>
              <a:t>Sherbrooke</a:t>
            </a:r>
          </a:p>
          <a:p>
            <a:pPr lvl="0" algn="ctr" defTabSz="914400" fontAlgn="base">
              <a:spcBef>
                <a:spcPct val="0"/>
              </a:spcBef>
              <a:spcAft>
                <a:spcPts val="1200"/>
              </a:spcAft>
              <a:tabLst>
                <a:tab pos="2743200" algn="ctr"/>
                <a:tab pos="5486400" algn="r"/>
              </a:tabLst>
            </a:pPr>
            <a:endParaRPr lang="fr-CA" sz="2000" dirty="0" smtClean="0">
              <a:latin typeface="Times New Roman" panose="02020603050405020304" pitchFamily="18" charset="0"/>
              <a:cs typeface="Times New Roman" panose="02020603050405020304" pitchFamily="18" charset="0"/>
            </a:endParaRPr>
          </a:p>
          <a:p>
            <a:pPr lvl="0" algn="ctr" defTabSz="914400" fontAlgn="base">
              <a:spcBef>
                <a:spcPct val="0"/>
              </a:spcBef>
              <a:spcAft>
                <a:spcPts val="1200"/>
              </a:spcAft>
              <a:tabLst>
                <a:tab pos="2743200" algn="ctr"/>
                <a:tab pos="5486400" algn="r"/>
              </a:tabLst>
            </a:pPr>
            <a:r>
              <a:rPr lang="fr-CA" sz="3200" u="sng" dirty="0" smtClean="0">
                <a:latin typeface="Times New Roman" panose="02020603050405020304" pitchFamily="18" charset="0"/>
                <a:cs typeface="Times New Roman" panose="02020603050405020304" pitchFamily="18" charset="0"/>
              </a:rPr>
              <a:t>Visite </a:t>
            </a:r>
            <a:r>
              <a:rPr lang="fr-CA" sz="3200" u="sng" dirty="0">
                <a:latin typeface="Times New Roman" panose="02020603050405020304" pitchFamily="18" charset="0"/>
                <a:cs typeface="Times New Roman" panose="02020603050405020304" pitchFamily="18" charset="0"/>
              </a:rPr>
              <a:t>ad limina </a:t>
            </a:r>
            <a:r>
              <a:rPr lang="fr-CA" sz="3200" u="sng" dirty="0" smtClean="0">
                <a:latin typeface="Times New Roman" panose="02020603050405020304" pitchFamily="18" charset="0"/>
                <a:cs typeface="Times New Roman" panose="02020603050405020304" pitchFamily="18" charset="0"/>
              </a:rPr>
              <a:t>2017</a:t>
            </a:r>
          </a:p>
          <a:p>
            <a:pPr lvl="0" algn="ctr" defTabSz="914400" fontAlgn="base">
              <a:spcBef>
                <a:spcPct val="0"/>
              </a:spcBef>
              <a:spcAft>
                <a:spcPts val="1200"/>
              </a:spcAft>
              <a:tabLst>
                <a:tab pos="2743200" algn="ctr"/>
                <a:tab pos="5486400" algn="r"/>
              </a:tabLst>
            </a:pPr>
            <a:endParaRPr lang="fr-CA" sz="2000" dirty="0">
              <a:latin typeface="Times New Roman" panose="02020603050405020304" pitchFamily="18" charset="0"/>
              <a:cs typeface="Times New Roman" panose="02020603050405020304" pitchFamily="18" charset="0"/>
            </a:endParaRPr>
          </a:p>
          <a:p>
            <a:pPr lvl="0" algn="ctr" defTabSz="914400" fontAlgn="base">
              <a:spcBef>
                <a:spcPct val="0"/>
              </a:spcBef>
              <a:spcAft>
                <a:spcPts val="1200"/>
              </a:spcAft>
              <a:tabLst>
                <a:tab pos="2743200" algn="ctr"/>
                <a:tab pos="5486400" algn="r"/>
              </a:tabLst>
            </a:pPr>
            <a:r>
              <a:rPr lang="fr-CA" sz="3200" dirty="0" smtClean="0">
                <a:latin typeface="Times New Roman" panose="02020603050405020304" pitchFamily="18" charset="0"/>
                <a:cs typeface="Times New Roman" panose="02020603050405020304" pitchFamily="18" charset="0"/>
              </a:rPr>
              <a:t>Les </a:t>
            </a:r>
            <a:r>
              <a:rPr lang="fr-CA" sz="3200" dirty="0">
                <a:latin typeface="Times New Roman" panose="02020603050405020304" pitchFamily="18" charset="0"/>
                <a:cs typeface="Times New Roman" panose="02020603050405020304" pitchFamily="18" charset="0"/>
              </a:rPr>
              <a:t>nouvelles orientations</a:t>
            </a:r>
            <a:br>
              <a:rPr lang="fr-CA" sz="3200" dirty="0">
                <a:latin typeface="Times New Roman" panose="02020603050405020304" pitchFamily="18" charset="0"/>
                <a:cs typeface="Times New Roman" panose="02020603050405020304" pitchFamily="18" charset="0"/>
              </a:rPr>
            </a:br>
            <a:r>
              <a:rPr lang="fr-CA" sz="3200" dirty="0">
                <a:latin typeface="Times New Roman" panose="02020603050405020304" pitchFamily="18" charset="0"/>
                <a:cs typeface="Times New Roman" panose="02020603050405020304" pitchFamily="18" charset="0"/>
              </a:rPr>
              <a:t>Au cœur de la conversion missionnaire : </a:t>
            </a:r>
            <a:br>
              <a:rPr lang="fr-CA" sz="3200" dirty="0">
                <a:latin typeface="Times New Roman" panose="02020603050405020304" pitchFamily="18" charset="0"/>
                <a:cs typeface="Times New Roman" panose="02020603050405020304" pitchFamily="18" charset="0"/>
              </a:rPr>
            </a:br>
            <a:r>
              <a:rPr lang="fr-CA" sz="3200" dirty="0">
                <a:latin typeface="Times New Roman" panose="02020603050405020304" pitchFamily="18" charset="0"/>
                <a:cs typeface="Times New Roman" panose="02020603050405020304" pitchFamily="18" charset="0"/>
              </a:rPr>
              <a:t>des choix pastoraux</a:t>
            </a:r>
            <a:endParaRPr lang="fr-CA" altLang="fr-FR" sz="3200" dirty="0">
              <a:latin typeface="Times New Roman" panose="02020603050405020304" pitchFamily="18" charset="0"/>
              <a:cs typeface="Times New Roman" panose="02020603050405020304" pitchFamily="18" charset="0"/>
            </a:endParaRPr>
          </a:p>
        </p:txBody>
      </p:sp>
      <p:pic>
        <p:nvPicPr>
          <p:cNvPr id="6" name="Image 2" descr="Bloc marque-Archidio-transp-BR+b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71400"/>
            <a:ext cx="2664296" cy="157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9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4073799" y="116632"/>
            <a:ext cx="1871025"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Catéchèse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3" name="Tableau 2"/>
          <p:cNvGraphicFramePr>
            <a:graphicFrameLocks noGrp="1"/>
          </p:cNvGraphicFramePr>
          <p:nvPr>
            <p:extLst>
              <p:ext uri="{D42A27DB-BD31-4B8C-83A1-F6EECF244321}">
                <p14:modId xmlns:p14="http://schemas.microsoft.com/office/powerpoint/2010/main" val="3880910996"/>
              </p:ext>
            </p:extLst>
          </p:nvPr>
        </p:nvGraphicFramePr>
        <p:xfrm>
          <a:off x="899592" y="1273043"/>
          <a:ext cx="7848872" cy="4714494"/>
        </p:xfrm>
        <a:graphic>
          <a:graphicData uri="http://schemas.openxmlformats.org/drawingml/2006/table">
            <a:tbl>
              <a:tblPr firstRow="1" firstCol="1" bandRow="1"/>
              <a:tblGrid>
                <a:gridCol w="4176464"/>
                <a:gridCol w="1872208"/>
                <a:gridCol w="1800200"/>
              </a:tblGrid>
              <a:tr h="647325">
                <a:tc>
                  <a:txBody>
                    <a:bodyPr/>
                    <a:lstStyle/>
                    <a:p>
                      <a:pPr marL="0" marR="0">
                        <a:lnSpc>
                          <a:spcPct val="115000"/>
                        </a:lnSpc>
                        <a:spcBef>
                          <a:spcPts val="0"/>
                        </a:spcBef>
                        <a:spcAft>
                          <a:spcPts val="0"/>
                        </a:spcAft>
                      </a:pPr>
                      <a:r>
                        <a:rPr lang="fr-CA" sz="2800" dirty="0">
                          <a:solidFill>
                            <a:srgbClr val="000000"/>
                          </a:solidFill>
                          <a:effectLst/>
                          <a:latin typeface="Verdana"/>
                          <a:ea typeface="Calibri"/>
                          <a:cs typeface="Times New Roman"/>
                        </a:rPr>
                        <a:t> </a:t>
                      </a:r>
                      <a:endParaRPr lang="fr-CA" sz="28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400" b="1" dirty="0">
                          <a:solidFill>
                            <a:srgbClr val="000000"/>
                          </a:solidFill>
                          <a:effectLst/>
                          <a:latin typeface="Verdana"/>
                          <a:ea typeface="Calibri"/>
                          <a:cs typeface="Times New Roman"/>
                        </a:rPr>
                        <a:t>1</a:t>
                      </a:r>
                      <a:r>
                        <a:rPr lang="fr-CA" sz="2400" b="1" baseline="30000" dirty="0">
                          <a:solidFill>
                            <a:srgbClr val="000000"/>
                          </a:solidFill>
                          <a:effectLst/>
                          <a:latin typeface="Verdana"/>
                          <a:ea typeface="Calibri"/>
                          <a:cs typeface="Times New Roman"/>
                        </a:rPr>
                        <a:t>er</a:t>
                      </a:r>
                      <a:r>
                        <a:rPr lang="fr-CA" sz="2400" b="1" dirty="0">
                          <a:solidFill>
                            <a:srgbClr val="000000"/>
                          </a:solidFill>
                          <a:effectLst/>
                          <a:latin typeface="Verdana"/>
                          <a:ea typeface="Calibri"/>
                          <a:cs typeface="Times New Roman"/>
                        </a:rPr>
                        <a:t> </a:t>
                      </a:r>
                      <a:r>
                        <a:rPr lang="fr-CA" sz="2400" b="1" dirty="0" smtClean="0">
                          <a:solidFill>
                            <a:srgbClr val="000000"/>
                          </a:solidFill>
                          <a:effectLst/>
                          <a:latin typeface="Verdana"/>
                          <a:ea typeface="Calibri"/>
                          <a:cs typeface="Times New Roman"/>
                        </a:rPr>
                        <a:t>janv. </a:t>
                      </a:r>
                      <a:r>
                        <a:rPr lang="fr-CA" sz="2400" b="1" dirty="0">
                          <a:solidFill>
                            <a:srgbClr val="000000"/>
                          </a:solidFill>
                          <a:effectLst/>
                          <a:latin typeface="Verdana"/>
                          <a:ea typeface="Calibri"/>
                          <a:cs typeface="Times New Roman"/>
                        </a:rPr>
                        <a:t>2011</a:t>
                      </a:r>
                      <a:endParaRPr lang="fr-CA" sz="24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400" b="1" dirty="0">
                          <a:solidFill>
                            <a:srgbClr val="000000"/>
                          </a:solidFill>
                          <a:effectLst/>
                          <a:latin typeface="Verdana"/>
                          <a:ea typeface="Calibri"/>
                          <a:cs typeface="Times New Roman"/>
                        </a:rPr>
                        <a:t>31 </a:t>
                      </a:r>
                      <a:r>
                        <a:rPr lang="fr-CA" sz="2400" b="1" dirty="0" smtClean="0">
                          <a:solidFill>
                            <a:srgbClr val="000000"/>
                          </a:solidFill>
                          <a:effectLst/>
                          <a:latin typeface="Verdana"/>
                          <a:ea typeface="Calibri"/>
                          <a:cs typeface="Times New Roman"/>
                        </a:rPr>
                        <a:t>déc. </a:t>
                      </a:r>
                      <a:r>
                        <a:rPr lang="fr-CA" sz="2400" b="1" dirty="0">
                          <a:solidFill>
                            <a:srgbClr val="000000"/>
                          </a:solidFill>
                          <a:effectLst/>
                          <a:latin typeface="Verdana"/>
                          <a:ea typeface="Calibri"/>
                          <a:cs typeface="Times New Roman"/>
                        </a:rPr>
                        <a:t>2015</a:t>
                      </a:r>
                      <a:endParaRPr lang="fr-CA" sz="24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238">
                <a:tc>
                  <a:txBody>
                    <a:bodyPr/>
                    <a:lstStyle/>
                    <a:p>
                      <a:pPr marL="0" marR="0" algn="ctr">
                        <a:lnSpc>
                          <a:spcPct val="115000"/>
                        </a:lnSpc>
                        <a:spcBef>
                          <a:spcPts val="0"/>
                        </a:spcBef>
                        <a:spcAft>
                          <a:spcPts val="0"/>
                        </a:spcAft>
                      </a:pPr>
                      <a:r>
                        <a:rPr lang="fr-CA" sz="2700" b="1" dirty="0">
                          <a:solidFill>
                            <a:srgbClr val="000000"/>
                          </a:solidFill>
                          <a:effectLst/>
                          <a:latin typeface="Verdana"/>
                          <a:ea typeface="Calibri"/>
                          <a:cs typeface="Times New Roman"/>
                        </a:rPr>
                        <a:t>Nombre de jeunes inscrits en </a:t>
                      </a:r>
                      <a:r>
                        <a:rPr lang="fr-CA" sz="2700" b="1" dirty="0" smtClean="0">
                          <a:solidFill>
                            <a:srgbClr val="000000"/>
                          </a:solidFill>
                          <a:effectLst/>
                          <a:latin typeface="Verdana"/>
                          <a:ea typeface="Calibri"/>
                          <a:cs typeface="Times New Roman"/>
                        </a:rPr>
                        <a:t>catéchèse</a:t>
                      </a:r>
                      <a:r>
                        <a:rPr lang="fr-CA" sz="2700" b="1" dirty="0">
                          <a:solidFill>
                            <a:srgbClr val="000000"/>
                          </a:solidFill>
                          <a:effectLst/>
                          <a:latin typeface="Verdana"/>
                          <a:ea typeface="Calibri"/>
                          <a:cs typeface="Times New Roman"/>
                        </a:rPr>
                        <a:t/>
                      </a:r>
                      <a:br>
                        <a:rPr lang="fr-CA" sz="2700" b="1" dirty="0">
                          <a:solidFill>
                            <a:srgbClr val="000000"/>
                          </a:solidFill>
                          <a:effectLst/>
                          <a:latin typeface="Verdana"/>
                          <a:ea typeface="Calibri"/>
                          <a:cs typeface="Times New Roman"/>
                        </a:rPr>
                      </a:br>
                      <a:endParaRPr lang="fr-CA" sz="27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dirty="0">
                          <a:solidFill>
                            <a:srgbClr val="000000"/>
                          </a:solidFill>
                          <a:effectLst/>
                          <a:latin typeface="Verdana"/>
                          <a:ea typeface="Calibri"/>
                          <a:cs typeface="Times New Roman"/>
                        </a:rPr>
                        <a:t>2700</a:t>
                      </a:r>
                      <a:br>
                        <a:rPr lang="fr-CA" sz="3200" dirty="0">
                          <a:solidFill>
                            <a:srgbClr val="000000"/>
                          </a:solidFill>
                          <a:effectLst/>
                          <a:latin typeface="Verdana"/>
                          <a:ea typeface="Calibri"/>
                          <a:cs typeface="Times New Roman"/>
                        </a:rPr>
                      </a:br>
                      <a:endParaRPr lang="fr-CA" sz="32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dirty="0">
                          <a:solidFill>
                            <a:srgbClr val="000000"/>
                          </a:solidFill>
                          <a:effectLst/>
                          <a:latin typeface="Verdana"/>
                          <a:ea typeface="Calibri"/>
                          <a:cs typeface="Times New Roman"/>
                        </a:rPr>
                        <a:t>2110</a:t>
                      </a:r>
                      <a:br>
                        <a:rPr lang="fr-CA" sz="3200" dirty="0">
                          <a:solidFill>
                            <a:srgbClr val="000000"/>
                          </a:solidFill>
                          <a:effectLst/>
                          <a:latin typeface="Verdana"/>
                          <a:ea typeface="Calibri"/>
                          <a:cs typeface="Times New Roman"/>
                        </a:rPr>
                      </a:br>
                      <a:endParaRPr lang="fr-CA" sz="32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424">
                <a:tc>
                  <a:txBody>
                    <a:bodyPr/>
                    <a:lstStyle/>
                    <a:p>
                      <a:pPr marL="0" marR="0" algn="ctr">
                        <a:lnSpc>
                          <a:spcPct val="115000"/>
                        </a:lnSpc>
                        <a:spcBef>
                          <a:spcPts val="0"/>
                        </a:spcBef>
                        <a:spcAft>
                          <a:spcPts val="0"/>
                        </a:spcAft>
                      </a:pPr>
                      <a:r>
                        <a:rPr lang="fr-CA" sz="2800" b="1" dirty="0">
                          <a:solidFill>
                            <a:srgbClr val="000000"/>
                          </a:solidFill>
                          <a:effectLst/>
                          <a:latin typeface="Verdana"/>
                          <a:ea typeface="Calibri"/>
                          <a:cs typeface="Times New Roman"/>
                        </a:rPr>
                        <a:t>Nombre d’adultes </a:t>
                      </a:r>
                      <a:r>
                        <a:rPr lang="fr-CA" sz="2800" b="1" dirty="0" smtClean="0">
                          <a:solidFill>
                            <a:srgbClr val="000000"/>
                          </a:solidFill>
                          <a:effectLst/>
                          <a:latin typeface="Verdana"/>
                          <a:ea typeface="Calibri"/>
                          <a:cs typeface="Times New Roman"/>
                        </a:rPr>
                        <a:t>en catéchèse </a:t>
                      </a:r>
                      <a:r>
                        <a:rPr lang="fr-CA" sz="2800" b="1" dirty="0">
                          <a:solidFill>
                            <a:srgbClr val="000000"/>
                          </a:solidFill>
                          <a:effectLst/>
                          <a:latin typeface="Verdana"/>
                          <a:ea typeface="Calibri"/>
                          <a:cs typeface="Times New Roman"/>
                        </a:rPr>
                        <a:t>d’initiation </a:t>
                      </a:r>
                      <a:r>
                        <a:rPr lang="fr-CA" sz="2000" b="1" dirty="0" smtClean="0">
                          <a:solidFill>
                            <a:srgbClr val="000000"/>
                          </a:solidFill>
                          <a:effectLst/>
                          <a:latin typeface="Verdana"/>
                          <a:ea typeface="Calibri"/>
                          <a:cs typeface="Times New Roman"/>
                        </a:rPr>
                        <a:t>(+14 ans)</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a:solidFill>
                            <a:srgbClr val="000000"/>
                          </a:solidFill>
                          <a:effectLst/>
                          <a:latin typeface="Verdana"/>
                          <a:ea typeface="Calibri"/>
                          <a:cs typeface="Times New Roman"/>
                        </a:rPr>
                        <a:t>140</a:t>
                      </a:r>
                      <a:endParaRPr lang="fr-CA" sz="32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dirty="0">
                          <a:solidFill>
                            <a:srgbClr val="000000"/>
                          </a:solidFill>
                          <a:effectLst/>
                          <a:latin typeface="Verdana"/>
                          <a:ea typeface="Calibri"/>
                          <a:cs typeface="Times New Roman"/>
                        </a:rPr>
                        <a:t>200</a:t>
                      </a:r>
                      <a:endParaRPr lang="fr-CA" sz="32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325">
                <a:tc>
                  <a:txBody>
                    <a:bodyPr/>
                    <a:lstStyle/>
                    <a:p>
                      <a:pPr marL="0" marR="0" algn="ctr">
                        <a:lnSpc>
                          <a:spcPct val="115000"/>
                        </a:lnSpc>
                        <a:spcBef>
                          <a:spcPts val="0"/>
                        </a:spcBef>
                        <a:spcAft>
                          <a:spcPts val="0"/>
                        </a:spcAft>
                      </a:pPr>
                      <a:r>
                        <a:rPr lang="fr-CA" sz="2800" b="1">
                          <a:solidFill>
                            <a:srgbClr val="000000"/>
                          </a:solidFill>
                          <a:effectLst/>
                          <a:latin typeface="Verdana"/>
                          <a:ea typeface="Calibri"/>
                          <a:cs typeface="Times New Roman"/>
                        </a:rPr>
                        <a:t>Nombre de catéchistes</a:t>
                      </a:r>
                      <a:endParaRPr lang="fr-CA" sz="28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a:solidFill>
                            <a:srgbClr val="000000"/>
                          </a:solidFill>
                          <a:effectLst/>
                          <a:latin typeface="Verdana"/>
                          <a:ea typeface="Calibri"/>
                          <a:cs typeface="Times New Roman"/>
                        </a:rPr>
                        <a:t>-------</a:t>
                      </a:r>
                      <a:endParaRPr lang="fr-CA" sz="32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3200" dirty="0">
                          <a:solidFill>
                            <a:srgbClr val="000000"/>
                          </a:solidFill>
                          <a:effectLst/>
                          <a:latin typeface="Verdana"/>
                          <a:ea typeface="Calibri"/>
                          <a:cs typeface="Times New Roman"/>
                        </a:rPr>
                        <a:t>360</a:t>
                      </a:r>
                      <a:endParaRPr lang="fr-CA" sz="32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5844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906814" y="116632"/>
            <a:ext cx="4204997"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Ministère et vie du clergé</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5" name="Tableau 4"/>
          <p:cNvGraphicFramePr>
            <a:graphicFrameLocks noGrp="1"/>
          </p:cNvGraphicFramePr>
          <p:nvPr>
            <p:extLst>
              <p:ext uri="{D42A27DB-BD31-4B8C-83A1-F6EECF244321}">
                <p14:modId xmlns:p14="http://schemas.microsoft.com/office/powerpoint/2010/main" val="1146601394"/>
              </p:ext>
            </p:extLst>
          </p:nvPr>
        </p:nvGraphicFramePr>
        <p:xfrm>
          <a:off x="1543704" y="1196752"/>
          <a:ext cx="7270068" cy="5302716"/>
        </p:xfrm>
        <a:graphic>
          <a:graphicData uri="http://schemas.openxmlformats.org/drawingml/2006/table">
            <a:tbl>
              <a:tblPr/>
              <a:tblGrid>
                <a:gridCol w="5227915"/>
                <a:gridCol w="1061920"/>
                <a:gridCol w="980233"/>
              </a:tblGrid>
              <a:tr h="504056">
                <a:tc>
                  <a:txBody>
                    <a:bodyPr/>
                    <a:lstStyle/>
                    <a:p>
                      <a:pPr marL="0" marR="0" algn="just">
                        <a:lnSpc>
                          <a:spcPct val="115000"/>
                        </a:lnSpc>
                        <a:spcBef>
                          <a:spcPts val="600"/>
                        </a:spcBef>
                        <a:spcAft>
                          <a:spcPts val="600"/>
                        </a:spcAft>
                      </a:pPr>
                      <a:r>
                        <a:rPr lang="nl-NL" sz="2600" b="1" dirty="0">
                          <a:effectLst/>
                          <a:latin typeface="Times New Roman" panose="02020603050405020304" pitchFamily="18" charset="0"/>
                          <a:ea typeface="Times New Roman"/>
                          <a:cs typeface="Times New Roman" panose="02020603050405020304" pitchFamily="18" charset="0"/>
                        </a:rPr>
                        <a:t>Diocèse de Sherbrooke</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fr-CA" sz="2600" b="1" dirty="0">
                          <a:effectLst/>
                          <a:latin typeface="Times New Roman" panose="02020603050405020304" pitchFamily="18" charset="0"/>
                          <a:ea typeface="Times New Roman"/>
                          <a:cs typeface="Times New Roman" panose="02020603050405020304" pitchFamily="18" charset="0"/>
                        </a:rPr>
                        <a:t>2011</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fr-CA" sz="2600" b="1" dirty="0">
                          <a:effectLst/>
                          <a:latin typeface="Times New Roman" panose="02020603050405020304" pitchFamily="18" charset="0"/>
                          <a:ea typeface="Times New Roman"/>
                          <a:cs typeface="Times New Roman" panose="02020603050405020304" pitchFamily="18" charset="0"/>
                        </a:rPr>
                        <a:t>2015</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algn="just">
                        <a:lnSpc>
                          <a:spcPct val="115000"/>
                        </a:lnSpc>
                        <a:spcBef>
                          <a:spcPts val="0"/>
                        </a:spcBef>
                        <a:spcAft>
                          <a:spcPts val="0"/>
                        </a:spcAft>
                      </a:pPr>
                      <a:r>
                        <a:rPr lang="fr-CA" sz="2600" b="1" dirty="0">
                          <a:effectLst/>
                          <a:latin typeface="Times New Roman" panose="02020603050405020304" pitchFamily="18" charset="0"/>
                          <a:ea typeface="Times New Roman"/>
                          <a:cs typeface="Times New Roman" panose="02020603050405020304" pitchFamily="18" charset="0"/>
                        </a:rPr>
                        <a:t>1- Prêtres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 </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 </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algn="just">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Âge moyen des prêtres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a:effectLst/>
                          <a:latin typeface="Times New Roman" panose="02020603050405020304" pitchFamily="18" charset="0"/>
                          <a:ea typeface="Times New Roman"/>
                          <a:cs typeface="Times New Roman" panose="02020603050405020304" pitchFamily="18" charset="0"/>
                        </a:rPr>
                        <a:t>69,2</a:t>
                      </a:r>
                      <a:endParaRPr lang="fr-CA" sz="260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72,5</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algn="just">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Âge moyen des prêtres retraités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a:effectLst/>
                          <a:latin typeface="Times New Roman" panose="02020603050405020304" pitchFamily="18" charset="0"/>
                          <a:ea typeface="Times New Roman"/>
                          <a:cs typeface="Times New Roman" panose="02020603050405020304" pitchFamily="18" charset="0"/>
                        </a:rPr>
                        <a:t>79,3</a:t>
                      </a:r>
                      <a:endParaRPr lang="fr-CA" sz="260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81,3</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algn="just">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Nombre de fidèles par prêtre</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2480</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4384</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algn="just">
                        <a:lnSpc>
                          <a:spcPct val="115000"/>
                        </a:lnSpc>
                        <a:spcBef>
                          <a:spcPts val="0"/>
                        </a:spcBef>
                        <a:spcAft>
                          <a:spcPts val="0"/>
                        </a:spcAft>
                      </a:pPr>
                      <a:r>
                        <a:rPr lang="fr-CA" sz="2600" b="1" dirty="0">
                          <a:effectLst/>
                          <a:latin typeface="Times New Roman" panose="02020603050405020304" pitchFamily="18" charset="0"/>
                          <a:ea typeface="Times New Roman"/>
                          <a:cs typeface="Times New Roman" panose="02020603050405020304" pitchFamily="18" charset="0"/>
                        </a:rPr>
                        <a:t>2- Diacres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 </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 </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just">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Nombre de diacres </a:t>
                      </a:r>
                      <a:r>
                        <a:rPr lang="fr-CA" sz="2600" dirty="0" smtClean="0">
                          <a:effectLst/>
                          <a:latin typeface="Times New Roman" panose="02020603050405020304" pitchFamily="18" charset="0"/>
                          <a:ea typeface="Times New Roman"/>
                          <a:cs typeface="Times New Roman" panose="02020603050405020304" pitchFamily="18" charset="0"/>
                        </a:rPr>
                        <a:t>permanents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Times New Roman"/>
                          <a:cs typeface="Times New Roman" panose="02020603050405020304" pitchFamily="18" charset="0"/>
                        </a:rPr>
                        <a:t>26</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Times New Roman"/>
                          <a:cs typeface="Times New Roman" panose="02020603050405020304" pitchFamily="18" charset="0"/>
                        </a:rPr>
                        <a:t>23</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64">
                <a:tc>
                  <a:txBody>
                    <a:bodyPr/>
                    <a:lstStyle/>
                    <a:p>
                      <a:pPr marL="0" marR="0" algn="l">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Âge moyen des diacres permanents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67,3</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a:effectLst/>
                          <a:latin typeface="Times New Roman" panose="02020603050405020304" pitchFamily="18" charset="0"/>
                          <a:ea typeface="Times New Roman"/>
                          <a:cs typeface="Times New Roman" panose="02020603050405020304" pitchFamily="18" charset="0"/>
                        </a:rPr>
                        <a:t>68,3</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64">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fr-CA" sz="2600" b="1" dirty="0" smtClean="0">
                          <a:effectLst/>
                          <a:latin typeface="Times New Roman" panose="02020603050405020304" pitchFamily="18" charset="0"/>
                          <a:ea typeface="Times New Roman"/>
                          <a:cs typeface="Times New Roman" panose="02020603050405020304" pitchFamily="18" charset="0"/>
                        </a:rPr>
                        <a:t>3- Agent(e)s de pastorale</a:t>
                      </a:r>
                      <a:endParaRPr lang="fr-CA" sz="2600" dirty="0" smtClean="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37</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33</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64">
                <a:tc>
                  <a:txBody>
                    <a:bodyPr/>
                    <a:lstStyle/>
                    <a:p>
                      <a:pPr marL="0" marR="0" algn="l">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Paroisses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21</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25</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64">
                <a:tc>
                  <a:txBody>
                    <a:bodyPr/>
                    <a:lstStyle/>
                    <a:p>
                      <a:pPr marL="0" marR="0" algn="l">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S</a:t>
                      </a:r>
                      <a:r>
                        <a:rPr lang="fr-CA" sz="2600" baseline="0" dirty="0" smtClean="0">
                          <a:effectLst/>
                          <a:latin typeface="Times New Roman" panose="02020603050405020304" pitchFamily="18" charset="0"/>
                          <a:ea typeface="Calibri"/>
                          <a:cs typeface="Times New Roman" panose="02020603050405020304" pitchFamily="18" charset="0"/>
                        </a:rPr>
                        <a:t>ervices diocésains</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8</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600" dirty="0" smtClean="0">
                          <a:effectLst/>
                          <a:latin typeface="Times New Roman" panose="02020603050405020304" pitchFamily="18" charset="0"/>
                          <a:ea typeface="Calibri"/>
                          <a:cs typeface="Times New Roman" panose="02020603050405020304" pitchFamily="18" charset="0"/>
                        </a:rPr>
                        <a:t>7</a:t>
                      </a:r>
                      <a:endParaRPr lang="fr-CA" sz="2600" dirty="0">
                        <a:effectLst/>
                        <a:latin typeface="Times New Roman" panose="02020603050405020304" pitchFamily="18" charset="0"/>
                        <a:ea typeface="Calibri"/>
                        <a:cs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6363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906814" y="116632"/>
            <a:ext cx="4204997"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Ministère et vie du clergé</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3" name="Tableau 2"/>
          <p:cNvGraphicFramePr>
            <a:graphicFrameLocks noGrp="1"/>
          </p:cNvGraphicFramePr>
          <p:nvPr>
            <p:extLst>
              <p:ext uri="{D42A27DB-BD31-4B8C-83A1-F6EECF244321}">
                <p14:modId xmlns:p14="http://schemas.microsoft.com/office/powerpoint/2010/main" val="3790030678"/>
              </p:ext>
            </p:extLst>
          </p:nvPr>
        </p:nvGraphicFramePr>
        <p:xfrm>
          <a:off x="1516924" y="1484784"/>
          <a:ext cx="7159532" cy="5305744"/>
        </p:xfrm>
        <a:graphic>
          <a:graphicData uri="http://schemas.openxmlformats.org/drawingml/2006/table">
            <a:tbl>
              <a:tblPr/>
              <a:tblGrid>
                <a:gridCol w="5215316"/>
                <a:gridCol w="977372"/>
                <a:gridCol w="966844"/>
              </a:tblGrid>
              <a:tr h="360040">
                <a:tc>
                  <a:txBody>
                    <a:bodyPr/>
                    <a:lstStyle/>
                    <a:p>
                      <a:pPr marL="0" marR="0" algn="just">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3- Paroisses</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Nombre total de paroisses</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83</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46</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Moyenne </a:t>
                      </a:r>
                      <a:r>
                        <a:rPr lang="fr-CA" sz="2000" dirty="0" smtClean="0">
                          <a:effectLst/>
                          <a:latin typeface="Times New Roman" panose="02020603050405020304" pitchFamily="18" charset="0"/>
                          <a:ea typeface="Times New Roman"/>
                          <a:cs typeface="Times New Roman" panose="02020603050405020304" pitchFamily="18" charset="0"/>
                        </a:rPr>
                        <a:t>fidèles </a:t>
                      </a:r>
                      <a:r>
                        <a:rPr lang="fr-CA" sz="2000" dirty="0">
                          <a:effectLst/>
                          <a:latin typeface="Times New Roman" panose="02020603050405020304" pitchFamily="18" charset="0"/>
                          <a:ea typeface="Times New Roman"/>
                          <a:cs typeface="Times New Roman" panose="02020603050405020304" pitchFamily="18" charset="0"/>
                        </a:rPr>
                        <a:t>par paroisse</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2958</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5337</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Paroisses uniques confiées à un seul curé</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19</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9</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Groupe de paroisses confiées à un seul curé</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64</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12</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Paroisses tenues par le clergé diocésain</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82</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36</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Paroisses tenues par le clergé religieux</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Paroisses confiées in solidum (c. 517,1)</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0</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3</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Total de prêtres qui ont la charge in solidum</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0</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Paroisses confiées à un modérateur avec l’aide de diacres ou fidèles (c. 517,2)</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0</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9</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Curés nommés à temps déterminé</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18</a:t>
                      </a:r>
                      <a:endParaRPr lang="fr-CA" sz="200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12</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2">
                <a:tc>
                  <a:txBody>
                    <a:bodyPr/>
                    <a:lstStyle/>
                    <a:p>
                      <a:pPr marL="0" marR="0" algn="just">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Nombre d’administrateurs paroissiaux</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17</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8</a:t>
                      </a:r>
                      <a:endParaRPr lang="fr-CA" sz="2000"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32396895"/>
              </p:ext>
            </p:extLst>
          </p:nvPr>
        </p:nvGraphicFramePr>
        <p:xfrm>
          <a:off x="1516923" y="1136277"/>
          <a:ext cx="7159533" cy="420624"/>
        </p:xfrm>
        <a:graphic>
          <a:graphicData uri="http://schemas.openxmlformats.org/drawingml/2006/table">
            <a:tbl>
              <a:tblPr/>
              <a:tblGrid>
                <a:gridCol w="5215317"/>
                <a:gridCol w="1008112"/>
                <a:gridCol w="936104"/>
              </a:tblGrid>
              <a:tr h="348507">
                <a:tc>
                  <a:txBody>
                    <a:bodyPr/>
                    <a:lstStyle/>
                    <a:p>
                      <a:pPr marL="0" marR="0" algn="just">
                        <a:lnSpc>
                          <a:spcPct val="115000"/>
                        </a:lnSpc>
                        <a:spcBef>
                          <a:spcPts val="600"/>
                        </a:spcBef>
                        <a:spcAft>
                          <a:spcPts val="600"/>
                        </a:spcAft>
                      </a:pPr>
                      <a:r>
                        <a:rPr lang="nl-NL" sz="2400" b="1" kern="1200" dirty="0">
                          <a:solidFill>
                            <a:schemeClr val="tx1"/>
                          </a:solidFill>
                          <a:effectLst/>
                          <a:latin typeface="Times New Roman" panose="02020603050405020304" pitchFamily="18" charset="0"/>
                          <a:ea typeface="Times New Roman"/>
                          <a:cs typeface="Times New Roman" panose="02020603050405020304" pitchFamily="18" charset="0"/>
                        </a:rPr>
                        <a:t>Diocèse de Sherbrooke</a:t>
                      </a:r>
                      <a:endParaRPr lang="fr-CA" sz="2400" b="1" kern="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fr-CA" sz="2400" b="1" kern="1200" dirty="0">
                          <a:solidFill>
                            <a:schemeClr val="tx1"/>
                          </a:solidFill>
                          <a:effectLst/>
                          <a:latin typeface="Times New Roman" panose="02020603050405020304" pitchFamily="18" charset="0"/>
                          <a:ea typeface="Times New Roman"/>
                          <a:cs typeface="Times New Roman" panose="02020603050405020304" pitchFamily="18" charset="0"/>
                        </a:rPr>
                        <a:t>2011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fr-CA" sz="2400" b="1" kern="1200" dirty="0">
                          <a:solidFill>
                            <a:schemeClr val="tx1"/>
                          </a:solidFill>
                          <a:effectLst/>
                          <a:latin typeface="Times New Roman" panose="02020603050405020304" pitchFamily="18" charset="0"/>
                          <a:ea typeface="Times New Roman"/>
                          <a:cs typeface="Times New Roman" panose="02020603050405020304" pitchFamily="18" charset="0"/>
                        </a:rPr>
                        <a:t>2015</a:t>
                      </a: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1000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852474" y="260648"/>
            <a:ext cx="4299575"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Instituts de vie consacrée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4" name="Tableau 3"/>
          <p:cNvGraphicFramePr>
            <a:graphicFrameLocks noGrp="1"/>
          </p:cNvGraphicFramePr>
          <p:nvPr>
            <p:extLst>
              <p:ext uri="{D42A27DB-BD31-4B8C-83A1-F6EECF244321}">
                <p14:modId xmlns:p14="http://schemas.microsoft.com/office/powerpoint/2010/main" val="2416031568"/>
              </p:ext>
            </p:extLst>
          </p:nvPr>
        </p:nvGraphicFramePr>
        <p:xfrm>
          <a:off x="1619671" y="1268760"/>
          <a:ext cx="6984776" cy="4627552"/>
        </p:xfrm>
        <a:graphic>
          <a:graphicData uri="http://schemas.openxmlformats.org/drawingml/2006/table">
            <a:tbl>
              <a:tblPr firstRow="1" firstCol="1" bandRow="1"/>
              <a:tblGrid>
                <a:gridCol w="3154573"/>
                <a:gridCol w="1317778"/>
                <a:gridCol w="1317778"/>
                <a:gridCol w="1194647"/>
              </a:tblGrid>
              <a:tr h="720080">
                <a:tc gridSpan="4">
                  <a:txBody>
                    <a:bodyPr/>
                    <a:lstStyle/>
                    <a:p>
                      <a:pPr marL="0" marR="0" algn="ctr">
                        <a:lnSpc>
                          <a:spcPct val="115000"/>
                        </a:lnSpc>
                        <a:spcBef>
                          <a:spcPts val="0"/>
                        </a:spcBef>
                        <a:spcAft>
                          <a:spcPts val="0"/>
                        </a:spcAft>
                      </a:pPr>
                      <a:r>
                        <a:rPr lang="fr-CA" sz="2000" b="1" dirty="0">
                          <a:effectLst/>
                          <a:latin typeface="Verdana"/>
                          <a:ea typeface="Times New Roman"/>
                          <a:cs typeface="Times New Roman"/>
                        </a:rPr>
                        <a:t> </a:t>
                      </a:r>
                      <a:r>
                        <a:rPr lang="fr-CA" sz="2000" b="1" dirty="0">
                          <a:effectLst/>
                          <a:latin typeface="Times New Roman" panose="02020603050405020304" pitchFamily="18" charset="0"/>
                          <a:ea typeface="Times New Roman"/>
                          <a:cs typeface="Times New Roman" panose="02020603050405020304" pitchFamily="18" charset="0"/>
                        </a:rPr>
                        <a:t>Résumé des effectifs des </a:t>
                      </a:r>
                      <a:r>
                        <a:rPr lang="fr-CA" sz="2000" b="1" dirty="0" smtClean="0">
                          <a:effectLst/>
                          <a:latin typeface="Times New Roman" panose="02020603050405020304" pitchFamily="18" charset="0"/>
                          <a:ea typeface="Times New Roman"/>
                          <a:cs typeface="Times New Roman" panose="02020603050405020304" pitchFamily="18" charset="0"/>
                        </a:rPr>
                        <a:t>congrégations</a:t>
                      </a:r>
                      <a:br>
                        <a:rPr lang="fr-CA" sz="2000" b="1" dirty="0" smtClean="0">
                          <a:effectLst/>
                          <a:latin typeface="Times New Roman" panose="02020603050405020304" pitchFamily="18" charset="0"/>
                          <a:ea typeface="Times New Roman"/>
                          <a:cs typeface="Times New Roman" panose="02020603050405020304" pitchFamily="18" charset="0"/>
                        </a:rPr>
                      </a:br>
                      <a:r>
                        <a:rPr lang="fr-CA" sz="2000" b="1" dirty="0" smtClean="0">
                          <a:effectLst/>
                          <a:latin typeface="Times New Roman" panose="02020603050405020304" pitchFamily="18" charset="0"/>
                          <a:ea typeface="Times New Roman"/>
                          <a:cs typeface="Times New Roman" panose="02020603050405020304" pitchFamily="18" charset="0"/>
                        </a:rPr>
                        <a:t> </a:t>
                      </a:r>
                      <a:r>
                        <a:rPr lang="fr-CA" sz="2000" b="1" dirty="0">
                          <a:effectLst/>
                          <a:latin typeface="Times New Roman" panose="02020603050405020304" pitchFamily="18" charset="0"/>
                          <a:ea typeface="Times New Roman"/>
                          <a:cs typeface="Times New Roman" panose="02020603050405020304" pitchFamily="18" charset="0"/>
                        </a:rPr>
                        <a:t>2005-2015</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Nombre</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2005</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2011</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2015</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74320">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Congrégations masculines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12</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9</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8</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80">
                <a:tc>
                  <a:txBody>
                    <a:bodyPr/>
                    <a:lstStyle/>
                    <a:p>
                      <a:pPr marL="342900" lvl="0" indent="-342900">
                        <a:spcBef>
                          <a:spcPts val="0"/>
                        </a:spcBef>
                        <a:spcAft>
                          <a:spcPts val="0"/>
                        </a:spcAft>
                        <a:buFont typeface="Symbol"/>
                        <a:buChar char=""/>
                      </a:pPr>
                      <a:r>
                        <a:rPr lang="fr-CA" sz="2000" b="1" dirty="0">
                          <a:effectLst/>
                          <a:latin typeface="Times New Roman" panose="02020603050405020304" pitchFamily="18" charset="0"/>
                          <a:ea typeface="Times New Roman"/>
                          <a:cs typeface="Times New Roman" panose="02020603050405020304" pitchFamily="18" charset="0"/>
                        </a:rPr>
                        <a:t>Pères</a:t>
                      </a:r>
                      <a:endParaRPr lang="fr-CA"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94</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107</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71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marL="342900" lvl="0" indent="-342900">
                        <a:spcBef>
                          <a:spcPts val="0"/>
                        </a:spcBef>
                        <a:spcAft>
                          <a:spcPts val="0"/>
                        </a:spcAft>
                        <a:buFont typeface="Symbol"/>
                        <a:buChar char=""/>
                      </a:pPr>
                      <a:r>
                        <a:rPr lang="fr-CA" sz="2000" b="1" dirty="0">
                          <a:effectLst/>
                          <a:latin typeface="Times New Roman" panose="02020603050405020304" pitchFamily="18" charset="0"/>
                          <a:ea typeface="Times New Roman"/>
                          <a:cs typeface="Times New Roman" panose="02020603050405020304" pitchFamily="18" charset="0"/>
                        </a:rPr>
                        <a:t>Frères</a:t>
                      </a:r>
                      <a:endParaRPr lang="fr-CA"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97</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49</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69</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342900" lvl="0" indent="-342900">
                        <a:spcBef>
                          <a:spcPts val="0"/>
                        </a:spcBef>
                        <a:spcAft>
                          <a:spcPts val="0"/>
                        </a:spcAft>
                        <a:buFont typeface="Symbol"/>
                        <a:buChar char=""/>
                      </a:pPr>
                      <a:r>
                        <a:rPr lang="fr-CA" sz="2000" b="1" dirty="0">
                          <a:effectLst/>
                          <a:latin typeface="Times New Roman" panose="02020603050405020304" pitchFamily="18" charset="0"/>
                          <a:ea typeface="Times New Roman"/>
                          <a:cs typeface="Times New Roman" panose="02020603050405020304" pitchFamily="18" charset="0"/>
                        </a:rPr>
                        <a:t>Diacre</a:t>
                      </a:r>
                      <a:endParaRPr lang="fr-CA"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0</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0</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Congrégations féminines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20</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15</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13</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00">
                <a:tc>
                  <a:txBody>
                    <a:bodyPr/>
                    <a:lstStyle/>
                    <a:p>
                      <a:pPr marL="342900" lvl="0" indent="-342900">
                        <a:spcBef>
                          <a:spcPts val="0"/>
                        </a:spcBef>
                        <a:spcAft>
                          <a:spcPts val="0"/>
                        </a:spcAft>
                        <a:buFont typeface="Symbol"/>
                        <a:buChar char=""/>
                      </a:pPr>
                      <a:r>
                        <a:rPr lang="fr-CA" sz="2000" b="1" dirty="0">
                          <a:effectLst/>
                          <a:latin typeface="Times New Roman" panose="02020603050405020304" pitchFamily="18" charset="0"/>
                          <a:ea typeface="Times New Roman"/>
                          <a:cs typeface="Times New Roman" panose="02020603050405020304" pitchFamily="18" charset="0"/>
                        </a:rPr>
                        <a:t>Religieuses</a:t>
                      </a:r>
                      <a:endParaRPr lang="fr-CA"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944</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706</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501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Instituts séculiers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2</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342900" lvl="0" indent="-342900">
                        <a:spcBef>
                          <a:spcPts val="0"/>
                        </a:spcBef>
                        <a:spcAft>
                          <a:spcPts val="0"/>
                        </a:spcAft>
                        <a:buFont typeface="Symbol"/>
                        <a:buChar char=""/>
                      </a:pPr>
                      <a:r>
                        <a:rPr lang="fr-CA" sz="2000" b="1" dirty="0">
                          <a:effectLst/>
                          <a:latin typeface="Times New Roman" panose="02020603050405020304" pitchFamily="18" charset="0"/>
                          <a:ea typeface="Times New Roman"/>
                          <a:cs typeface="Times New Roman" panose="02020603050405020304" pitchFamily="18" charset="0"/>
                        </a:rPr>
                        <a:t>Membres</a:t>
                      </a:r>
                      <a:endParaRPr lang="fr-CA"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11</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10</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7</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Total</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1146</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872</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650</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684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852474" y="260648"/>
            <a:ext cx="4299575"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Instituts de vie consacrée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5" name="Tableau 4"/>
          <p:cNvGraphicFramePr>
            <a:graphicFrameLocks noGrp="1"/>
          </p:cNvGraphicFramePr>
          <p:nvPr>
            <p:extLst>
              <p:ext uri="{D42A27DB-BD31-4B8C-83A1-F6EECF244321}">
                <p14:modId xmlns:p14="http://schemas.microsoft.com/office/powerpoint/2010/main" val="3124223407"/>
              </p:ext>
            </p:extLst>
          </p:nvPr>
        </p:nvGraphicFramePr>
        <p:xfrm>
          <a:off x="1077824" y="845423"/>
          <a:ext cx="7848873" cy="5732080"/>
        </p:xfrm>
        <a:graphic>
          <a:graphicData uri="http://schemas.openxmlformats.org/drawingml/2006/table">
            <a:tbl>
              <a:tblPr firstRow="1" firstCol="1" bandRow="1"/>
              <a:tblGrid>
                <a:gridCol w="1982602"/>
                <a:gridCol w="1242561"/>
                <a:gridCol w="1242561"/>
                <a:gridCol w="1126459"/>
                <a:gridCol w="1127345"/>
                <a:gridCol w="1127345"/>
              </a:tblGrid>
              <a:tr h="504056">
                <a:tc gridSpan="6">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Effectifs des congrégations selon les âges en 2015-2016</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008112">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Groupes d'âges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Nombre </a:t>
                      </a:r>
                      <a:r>
                        <a:rPr lang="fr-CA" sz="1900" b="1" dirty="0" smtClean="0">
                          <a:effectLst/>
                          <a:latin typeface="Times New Roman" panose="02020603050405020304" pitchFamily="18" charset="0"/>
                          <a:ea typeface="Times New Roman"/>
                          <a:cs typeface="Times New Roman" panose="02020603050405020304" pitchFamily="18" charset="0"/>
                        </a:rPr>
                        <a:t>religieuses</a:t>
                      </a:r>
                      <a:endParaRPr lang="fr-CA" sz="19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Nombre </a:t>
                      </a:r>
                      <a:r>
                        <a:rPr lang="fr-CA" sz="2000" b="1" dirty="0" smtClean="0">
                          <a:effectLst/>
                          <a:latin typeface="Times New Roman" panose="02020603050405020304" pitchFamily="18" charset="0"/>
                          <a:ea typeface="Times New Roman"/>
                          <a:cs typeface="Times New Roman" panose="02020603050405020304" pitchFamily="18" charset="0"/>
                        </a:rPr>
                        <a:t>religieux-prêtres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Nombre </a:t>
                      </a:r>
                      <a:r>
                        <a:rPr lang="fr-CA" sz="2000" b="1" dirty="0" smtClean="0">
                          <a:effectLst/>
                          <a:latin typeface="Times New Roman" panose="02020603050405020304" pitchFamily="18" charset="0"/>
                          <a:ea typeface="Times New Roman"/>
                          <a:cs typeface="Times New Roman" panose="02020603050405020304" pitchFamily="18" charset="0"/>
                        </a:rPr>
                        <a:t>religieux-frères</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Institut séculier</a:t>
                      </a:r>
                      <a:endParaRPr lang="fr-CA" sz="2000" b="1"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 </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Total</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83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20-29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250">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30-39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800" dirty="0" smtClean="0">
                          <a:effectLst/>
                          <a:latin typeface="Times New Roman" panose="02020603050405020304" pitchFamily="18" charset="0"/>
                          <a:ea typeface="Times New Roman"/>
                          <a:cs typeface="Times New Roman" panose="02020603050405020304" pitchFamily="18" charset="0"/>
                        </a:rPr>
                        <a:t>1</a:t>
                      </a:r>
                      <a:r>
                        <a:rPr lang="fr-CA" sz="1800" baseline="0" dirty="0" smtClean="0">
                          <a:effectLst/>
                          <a:latin typeface="Times New Roman" panose="02020603050405020304" pitchFamily="18" charset="0"/>
                          <a:ea typeface="Times New Roman"/>
                          <a:cs typeface="Times New Roman" panose="02020603050405020304" pitchFamily="18" charset="0"/>
                        </a:rPr>
                        <a:t>+</a:t>
                      </a:r>
                      <a:r>
                        <a:rPr lang="fr-CA" sz="1800" dirty="0" smtClean="0">
                          <a:effectLst/>
                          <a:latin typeface="Times New Roman" panose="02020603050405020304" pitchFamily="18" charset="0"/>
                          <a:ea typeface="Times New Roman"/>
                          <a:cs typeface="Times New Roman" panose="02020603050405020304" pitchFamily="18" charset="0"/>
                        </a:rPr>
                        <a:t>2diacre</a:t>
                      </a:r>
                      <a:r>
                        <a:rPr lang="fr-CA" sz="2000" dirty="0" smtClean="0">
                          <a:effectLst/>
                          <a:latin typeface="Times New Roman" panose="02020603050405020304" pitchFamily="18" charset="0"/>
                          <a:ea typeface="Times New Roman"/>
                          <a:cs typeface="Times New Roman" panose="02020603050405020304" pitchFamily="18" charset="0"/>
                        </a:rPr>
                        <a:t>s</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5</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40-49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6</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6</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13</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50-59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4</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4</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19</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60-69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3</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12</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36</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70-79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146</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20</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8</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178</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80-89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209</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39</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24</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273</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90-99</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101</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3</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13</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2</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119</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100 ans et +</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6</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1</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 </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7</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Times New Roman"/>
                          <a:cs typeface="Times New Roman" panose="02020603050405020304" pitchFamily="18" charset="0"/>
                        </a:rPr>
                        <a:t>TOTAL:</a:t>
                      </a:r>
                      <a:endParaRPr lang="fr-CA"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501</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Times New Roman"/>
                          <a:cs typeface="Times New Roman" panose="02020603050405020304" pitchFamily="18" charset="0"/>
                        </a:rPr>
                        <a:t>73</a:t>
                      </a:r>
                      <a:endParaRPr lang="fr-CA"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69</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7</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Times New Roman"/>
                          <a:cs typeface="Times New Roman" panose="02020603050405020304" pitchFamily="18" charset="0"/>
                        </a:rPr>
                        <a:t>650</a:t>
                      </a:r>
                      <a:endParaRPr lang="fr-CA"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319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3142618" y="118116"/>
            <a:ext cx="3719288"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Pastorale de la famille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9" name="Tableau 8"/>
          <p:cNvGraphicFramePr>
            <a:graphicFrameLocks noGrp="1"/>
          </p:cNvGraphicFramePr>
          <p:nvPr>
            <p:extLst>
              <p:ext uri="{D42A27DB-BD31-4B8C-83A1-F6EECF244321}">
                <p14:modId xmlns:p14="http://schemas.microsoft.com/office/powerpoint/2010/main" val="985902073"/>
              </p:ext>
            </p:extLst>
          </p:nvPr>
        </p:nvGraphicFramePr>
        <p:xfrm>
          <a:off x="1691680" y="1259632"/>
          <a:ext cx="6984776" cy="4248708"/>
        </p:xfrm>
        <a:graphic>
          <a:graphicData uri="http://schemas.openxmlformats.org/drawingml/2006/table">
            <a:tbl>
              <a:tblPr firstRow="1" firstCol="1" bandRow="1"/>
              <a:tblGrid>
                <a:gridCol w="3240360"/>
                <a:gridCol w="1872208"/>
                <a:gridCol w="1872208"/>
              </a:tblGrid>
              <a:tr h="250760">
                <a:tc>
                  <a:txBody>
                    <a:bodyPr/>
                    <a:lstStyle/>
                    <a:p>
                      <a:pPr marL="0" marR="0" algn="ctr">
                        <a:lnSpc>
                          <a:spcPct val="115000"/>
                        </a:lnSpc>
                        <a:spcBef>
                          <a:spcPts val="0"/>
                        </a:spcBef>
                        <a:spcAft>
                          <a:spcPts val="0"/>
                        </a:spcAft>
                      </a:pPr>
                      <a:r>
                        <a:rPr lang="fr-CA" sz="1600" i="1" dirty="0">
                          <a:effectLst/>
                          <a:latin typeface="+mj-lt"/>
                          <a:ea typeface="Calibri"/>
                          <a:cs typeface="Times New Roman"/>
                        </a:rPr>
                        <a:t> </a:t>
                      </a:r>
                      <a:endParaRPr lang="fr-CA" sz="1600" dirty="0">
                        <a:effectLst/>
                        <a:latin typeface="+mj-lt"/>
                        <a:ea typeface="Calibri"/>
                        <a:cs typeface="Times New Roman"/>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2011</a:t>
                      </a:r>
                      <a:endParaRPr lang="fr-CA" sz="2000" dirty="0">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2015</a:t>
                      </a:r>
                      <a:endParaRPr lang="fr-CA" sz="2000" dirty="0">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01">
                <a:tc gridSpan="3">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Atteintes à la vie et caractéristiques des familles</a:t>
                      </a:r>
                      <a:endParaRPr lang="fr-CA" sz="2000" dirty="0">
                        <a:effectLst/>
                        <a:latin typeface="Times New Roman" panose="02020603050405020304" pitchFamily="18" charset="0"/>
                        <a:ea typeface="Calibri"/>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hMerge="1">
                  <a:txBody>
                    <a:bodyPr/>
                    <a:lstStyle/>
                    <a:p>
                      <a:endParaRPr lang="fr-CA"/>
                    </a:p>
                  </a:txBody>
                  <a:tcPr/>
                </a:tc>
              </a:tr>
              <a:tr h="250760">
                <a:tc>
                  <a:txBody>
                    <a:bodyPr/>
                    <a:lstStyle/>
                    <a:p>
                      <a:pPr>
                        <a:spcAft>
                          <a:spcPts val="0"/>
                        </a:spcAft>
                        <a:tabLst>
                          <a:tab pos="956310" algn="l"/>
                          <a:tab pos="1146175" algn="l"/>
                        </a:tabLst>
                      </a:pPr>
                      <a:r>
                        <a:rPr lang="fr-CA" sz="2000" b="1" i="1" dirty="0">
                          <a:effectLst/>
                          <a:latin typeface="Times New Roman" panose="02020603050405020304" pitchFamily="18" charset="0"/>
                          <a:cs typeface="Times New Roman" panose="02020603050405020304" pitchFamily="18" charset="0"/>
                        </a:rPr>
                        <a:t>Avortements</a:t>
                      </a:r>
                      <a:endParaRPr lang="fr-CA" sz="2000" b="1" dirty="0">
                        <a:effectLst/>
                        <a:latin typeface="Times New Roman" panose="02020603050405020304" pitchFamily="18" charset="0"/>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smtClean="0">
                          <a:effectLst/>
                          <a:latin typeface="Times New Roman" panose="02020603050405020304" pitchFamily="18" charset="0"/>
                          <a:ea typeface="Calibri"/>
                          <a:cs typeface="Times New Roman" panose="02020603050405020304" pitchFamily="18" charset="0"/>
                        </a:rPr>
                        <a:t>765</a:t>
                      </a:r>
                      <a:endParaRPr lang="fr-CA" sz="2000" dirty="0">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smtClean="0">
                          <a:effectLst/>
                          <a:latin typeface="Times New Roman" panose="02020603050405020304" pitchFamily="18" charset="0"/>
                          <a:ea typeface="Calibri"/>
                          <a:cs typeface="Times New Roman" panose="02020603050405020304" pitchFamily="18" charset="0"/>
                        </a:rPr>
                        <a:t>821</a:t>
                      </a:r>
                      <a:endParaRPr lang="fr-CA" sz="2000" dirty="0">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250760">
                <a:tc>
                  <a:txBody>
                    <a:bodyPr/>
                    <a:lstStyle/>
                    <a:p>
                      <a:pPr>
                        <a:spcAft>
                          <a:spcPts val="0"/>
                        </a:spcAft>
                        <a:tabLst>
                          <a:tab pos="956310" algn="l"/>
                          <a:tab pos="1146175" algn="l"/>
                        </a:tabLst>
                      </a:pPr>
                      <a:r>
                        <a:rPr lang="fr-CA" sz="2000" b="1" i="1" dirty="0">
                          <a:effectLst/>
                          <a:latin typeface="Times New Roman" panose="02020603050405020304" pitchFamily="18" charset="0"/>
                          <a:cs typeface="Times New Roman" panose="02020603050405020304" pitchFamily="18" charset="0"/>
                        </a:rPr>
                        <a:t>S</a:t>
                      </a:r>
                      <a:r>
                        <a:rPr lang="fr-CA" sz="2000" b="1" i="1" dirty="0" smtClean="0">
                          <a:effectLst/>
                          <a:latin typeface="Times New Roman" panose="02020603050405020304" pitchFamily="18" charset="0"/>
                          <a:cs typeface="Times New Roman" panose="02020603050405020304" pitchFamily="18" charset="0"/>
                        </a:rPr>
                        <a:t>uicides</a:t>
                      </a:r>
                      <a:endParaRPr lang="fr-CA" sz="2000" b="1" dirty="0">
                        <a:effectLst/>
                        <a:latin typeface="Times New Roman" panose="02020603050405020304" pitchFamily="18" charset="0"/>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53</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49 (2014)</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604088">
                <a:tc>
                  <a:txBody>
                    <a:bodyPr/>
                    <a:lstStyle/>
                    <a:p>
                      <a:pPr>
                        <a:spcAft>
                          <a:spcPts val="0"/>
                        </a:spcAft>
                        <a:tabLst>
                          <a:tab pos="956310" algn="l"/>
                          <a:tab pos="1146175" algn="l"/>
                        </a:tabLst>
                      </a:pPr>
                      <a:r>
                        <a:rPr lang="fr-CA" sz="2000" b="1" i="1" dirty="0">
                          <a:effectLst/>
                          <a:latin typeface="Times New Roman" panose="02020603050405020304" pitchFamily="18" charset="0"/>
                          <a:cs typeface="Times New Roman" panose="02020603050405020304" pitchFamily="18" charset="0"/>
                        </a:rPr>
                        <a:t>C</a:t>
                      </a:r>
                      <a:r>
                        <a:rPr lang="fr-CA" sz="2000" b="1" i="1" dirty="0" smtClean="0">
                          <a:effectLst/>
                          <a:latin typeface="Times New Roman" panose="02020603050405020304" pitchFamily="18" charset="0"/>
                          <a:cs typeface="Times New Roman" panose="02020603050405020304" pitchFamily="18" charset="0"/>
                        </a:rPr>
                        <a:t>ohabitations </a:t>
                      </a:r>
                      <a:r>
                        <a:rPr lang="fr-CA" sz="2000" b="1" i="1" dirty="0">
                          <a:effectLst/>
                          <a:latin typeface="Times New Roman" panose="02020603050405020304" pitchFamily="18" charset="0"/>
                          <a:cs typeface="Times New Roman" panose="02020603050405020304" pitchFamily="18" charset="0"/>
                        </a:rPr>
                        <a:t>de fait</a:t>
                      </a:r>
                      <a:endParaRPr lang="fr-CA" sz="2000" b="1" dirty="0">
                        <a:effectLst/>
                        <a:latin typeface="Times New Roman" panose="02020603050405020304" pitchFamily="18" charset="0"/>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36,6 %</a:t>
                      </a:r>
                    </a:p>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 </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1600" dirty="0" err="1" smtClean="0">
                          <a:effectLst/>
                          <a:latin typeface="Times New Roman" panose="02020603050405020304" pitchFamily="18" charset="0"/>
                          <a:ea typeface="Calibri"/>
                          <a:cs typeface="Times New Roman" panose="02020603050405020304" pitchFamily="18" charset="0"/>
                        </a:rPr>
                        <a:t>Statist</a:t>
                      </a:r>
                      <a:r>
                        <a:rPr lang="fr-CA" sz="1600" dirty="0" smtClean="0">
                          <a:effectLst/>
                          <a:latin typeface="Times New Roman" panose="02020603050405020304" pitchFamily="18" charset="0"/>
                          <a:ea typeface="Calibri"/>
                          <a:cs typeface="Times New Roman" panose="02020603050405020304" pitchFamily="18" charset="0"/>
                        </a:rPr>
                        <a:t>.</a:t>
                      </a:r>
                      <a:r>
                        <a:rPr lang="fr-CA" sz="1600" baseline="0" dirty="0" smtClean="0">
                          <a:effectLst/>
                          <a:latin typeface="Times New Roman" panose="02020603050405020304" pitchFamily="18" charset="0"/>
                          <a:ea typeface="Calibri"/>
                          <a:cs typeface="Times New Roman" panose="02020603050405020304" pitchFamily="18" charset="0"/>
                        </a:rPr>
                        <a:t> en</a:t>
                      </a:r>
                      <a:r>
                        <a:rPr lang="fr-CA" sz="1600" dirty="0" smtClean="0">
                          <a:effectLst/>
                          <a:latin typeface="Times New Roman" panose="02020603050405020304" pitchFamily="18" charset="0"/>
                          <a:ea typeface="Calibri"/>
                          <a:cs typeface="Times New Roman" panose="02020603050405020304" pitchFamily="18" charset="0"/>
                        </a:rPr>
                        <a:t> 2017</a:t>
                      </a:r>
                      <a:endParaRPr lang="fr-CA" sz="1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r>
                        <a:rPr lang="fr-CA" sz="1600" dirty="0" smtClean="0">
                          <a:effectLst/>
                          <a:latin typeface="Times New Roman" panose="02020603050405020304" pitchFamily="18" charset="0"/>
                          <a:ea typeface="Calibri"/>
                          <a:cs typeface="Times New Roman" panose="02020603050405020304" pitchFamily="18" charset="0"/>
                        </a:rPr>
                        <a:t>Peu</a:t>
                      </a:r>
                      <a:r>
                        <a:rPr lang="fr-CA" sz="1600" baseline="0" dirty="0" smtClean="0">
                          <a:effectLst/>
                          <a:latin typeface="Times New Roman" panose="02020603050405020304" pitchFamily="18" charset="0"/>
                          <a:ea typeface="Calibri"/>
                          <a:cs typeface="Times New Roman" panose="02020603050405020304" pitchFamily="18" charset="0"/>
                        </a:rPr>
                        <a:t> de variation à prévoir </a:t>
                      </a:r>
                      <a:endParaRPr lang="fr-CA" sz="1600" dirty="0">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604088">
                <a:tc>
                  <a:txBody>
                    <a:bodyPr/>
                    <a:lstStyle/>
                    <a:p>
                      <a:pPr>
                        <a:spcAft>
                          <a:spcPts val="0"/>
                        </a:spcAft>
                        <a:tabLst>
                          <a:tab pos="956310" algn="l"/>
                          <a:tab pos="1146175" algn="l"/>
                        </a:tabLst>
                      </a:pPr>
                      <a:r>
                        <a:rPr lang="fr-CA" sz="2000" b="1" i="1" dirty="0">
                          <a:effectLst/>
                          <a:latin typeface="Times New Roman" panose="02020603050405020304" pitchFamily="18" charset="0"/>
                          <a:cs typeface="Times New Roman" panose="02020603050405020304" pitchFamily="18" charset="0"/>
                        </a:rPr>
                        <a:t>F</a:t>
                      </a:r>
                      <a:r>
                        <a:rPr lang="fr-CA" sz="2000" b="1" i="1" dirty="0" smtClean="0">
                          <a:effectLst/>
                          <a:latin typeface="Times New Roman" panose="02020603050405020304" pitchFamily="18" charset="0"/>
                          <a:cs typeface="Times New Roman" panose="02020603050405020304" pitchFamily="18" charset="0"/>
                        </a:rPr>
                        <a:t>amilles </a:t>
                      </a:r>
                      <a:r>
                        <a:rPr lang="fr-CA" sz="2000" b="1" i="1" dirty="0">
                          <a:effectLst/>
                          <a:latin typeface="Times New Roman" panose="02020603050405020304" pitchFamily="18" charset="0"/>
                          <a:cs typeface="Times New Roman" panose="02020603050405020304" pitchFamily="18" charset="0"/>
                        </a:rPr>
                        <a:t>monoparentales</a:t>
                      </a:r>
                      <a:endParaRPr lang="fr-CA" sz="2000" b="1" dirty="0">
                        <a:effectLst/>
                        <a:latin typeface="Times New Roman" panose="02020603050405020304" pitchFamily="18" charset="0"/>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16 %</a:t>
                      </a:r>
                    </a:p>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 </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1600" kern="1200" dirty="0" err="1" smtClean="0">
                          <a:solidFill>
                            <a:schemeClr val="tx1"/>
                          </a:solidFill>
                          <a:effectLst/>
                          <a:latin typeface="Times New Roman" panose="02020603050405020304" pitchFamily="18" charset="0"/>
                          <a:ea typeface="Calibri"/>
                          <a:cs typeface="Times New Roman" panose="02020603050405020304" pitchFamily="18" charset="0"/>
                        </a:rPr>
                        <a:t>Statist</a:t>
                      </a:r>
                      <a:r>
                        <a:rPr lang="fr-CA" sz="1600" kern="1200" dirty="0" smtClean="0">
                          <a:solidFill>
                            <a:schemeClr val="tx1"/>
                          </a:solidFill>
                          <a:effectLst/>
                          <a:latin typeface="Times New Roman" panose="02020603050405020304" pitchFamily="18" charset="0"/>
                          <a:ea typeface="Calibri"/>
                          <a:cs typeface="Times New Roman" panose="02020603050405020304" pitchFamily="18" charset="0"/>
                        </a:rPr>
                        <a:t>.</a:t>
                      </a:r>
                      <a:r>
                        <a:rPr lang="fr-CA" sz="1600" kern="1200" baseline="0" dirty="0" smtClean="0">
                          <a:solidFill>
                            <a:schemeClr val="tx1"/>
                          </a:solidFill>
                          <a:effectLst/>
                          <a:latin typeface="Times New Roman" panose="02020603050405020304" pitchFamily="18" charset="0"/>
                          <a:ea typeface="Calibri"/>
                          <a:cs typeface="Times New Roman" panose="02020603050405020304" pitchFamily="18" charset="0"/>
                        </a:rPr>
                        <a:t> en</a:t>
                      </a:r>
                      <a:r>
                        <a:rPr lang="fr-CA" sz="1600" kern="1200" dirty="0" smtClean="0">
                          <a:solidFill>
                            <a:schemeClr val="tx1"/>
                          </a:solidFill>
                          <a:effectLst/>
                          <a:latin typeface="Times New Roman" panose="02020603050405020304" pitchFamily="18" charset="0"/>
                          <a:ea typeface="Calibri"/>
                          <a:cs typeface="Times New Roman" panose="02020603050405020304" pitchFamily="18" charset="0"/>
                        </a:rPr>
                        <a:t> 2017</a:t>
                      </a:r>
                    </a:p>
                    <a:p>
                      <a:pPr marL="0" marR="0" algn="ctr">
                        <a:lnSpc>
                          <a:spcPct val="115000"/>
                        </a:lnSpc>
                        <a:spcBef>
                          <a:spcPts val="0"/>
                        </a:spcBef>
                        <a:spcAft>
                          <a:spcPts val="0"/>
                        </a:spcAft>
                      </a:pPr>
                      <a:r>
                        <a:rPr lang="fr-CA" sz="1600" kern="1200" dirty="0" smtClean="0">
                          <a:solidFill>
                            <a:schemeClr val="tx1"/>
                          </a:solidFill>
                          <a:effectLst/>
                          <a:latin typeface="Times New Roman" panose="02020603050405020304" pitchFamily="18" charset="0"/>
                          <a:ea typeface="Calibri"/>
                          <a:cs typeface="Times New Roman" panose="02020603050405020304" pitchFamily="18" charset="0"/>
                        </a:rPr>
                        <a:t>Peu</a:t>
                      </a:r>
                      <a:r>
                        <a:rPr lang="fr-CA" sz="1600" kern="1200" baseline="0" dirty="0" smtClean="0">
                          <a:solidFill>
                            <a:schemeClr val="tx1"/>
                          </a:solidFill>
                          <a:effectLst/>
                          <a:latin typeface="Times New Roman" panose="02020603050405020304" pitchFamily="18" charset="0"/>
                          <a:ea typeface="Calibri"/>
                          <a:cs typeface="Times New Roman" panose="02020603050405020304" pitchFamily="18" charset="0"/>
                        </a:rPr>
                        <a:t> de variation à prévoir </a:t>
                      </a:r>
                      <a:endParaRPr lang="fr-CA" sz="1600" kern="12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250760">
                <a:tc>
                  <a:txBody>
                    <a:bodyPr/>
                    <a:lstStyle/>
                    <a:p>
                      <a:pPr>
                        <a:spcAft>
                          <a:spcPts val="0"/>
                        </a:spcAft>
                        <a:tabLst>
                          <a:tab pos="956310" algn="l"/>
                          <a:tab pos="1146175" algn="l"/>
                        </a:tabLst>
                      </a:pPr>
                      <a:r>
                        <a:rPr lang="fr-CA" sz="2000" b="1" i="1" dirty="0">
                          <a:effectLst/>
                          <a:latin typeface="Times New Roman" panose="02020603050405020304" pitchFamily="18" charset="0"/>
                          <a:cs typeface="Times New Roman" panose="02020603050405020304" pitchFamily="18" charset="0"/>
                        </a:rPr>
                        <a:t>Natalité (nombre)</a:t>
                      </a:r>
                      <a:endParaRPr lang="fr-CA" sz="2000" b="1" dirty="0">
                        <a:effectLst/>
                        <a:latin typeface="Times New Roman" panose="02020603050405020304" pitchFamily="18" charset="0"/>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10,4/1000 (3273)</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smtClean="0">
                          <a:effectLst/>
                          <a:latin typeface="Times New Roman" panose="02020603050405020304" pitchFamily="18" charset="0"/>
                          <a:ea typeface="Calibri"/>
                          <a:cs typeface="Times New Roman" panose="02020603050405020304" pitchFamily="18" charset="0"/>
                        </a:rPr>
                        <a:t>9,8/1000</a:t>
                      </a:r>
                      <a:br>
                        <a:rPr lang="fr-CA" sz="2000" dirty="0" smtClean="0">
                          <a:effectLst/>
                          <a:latin typeface="Times New Roman" panose="02020603050405020304" pitchFamily="18" charset="0"/>
                          <a:ea typeface="Calibri"/>
                          <a:cs typeface="Times New Roman" panose="02020603050405020304" pitchFamily="18" charset="0"/>
                        </a:rPr>
                      </a:br>
                      <a:r>
                        <a:rPr lang="fr-CA" sz="2000" dirty="0" smtClean="0">
                          <a:effectLst/>
                          <a:latin typeface="Times New Roman" panose="02020603050405020304" pitchFamily="18" charset="0"/>
                          <a:ea typeface="Calibri"/>
                          <a:cs typeface="Times New Roman" panose="02020603050405020304" pitchFamily="18" charset="0"/>
                        </a:rPr>
                        <a:t> </a:t>
                      </a:r>
                      <a:r>
                        <a:rPr lang="fr-CA" sz="2000" dirty="0">
                          <a:effectLst/>
                          <a:latin typeface="Times New Roman" panose="02020603050405020304" pitchFamily="18" charset="0"/>
                          <a:ea typeface="Calibri"/>
                          <a:cs typeface="Times New Roman" panose="02020603050405020304" pitchFamily="18" charset="0"/>
                        </a:rPr>
                        <a:t>(3154)</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43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3142618" y="116632"/>
            <a:ext cx="3719288" cy="584775"/>
          </a:xfrm>
          <a:prstGeom prst="rect">
            <a:avLst/>
          </a:prstGeom>
        </p:spPr>
        <p:txBody>
          <a:bodyPr wrap="non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Pastorale de la famille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9" name="Tableau 8"/>
          <p:cNvGraphicFramePr>
            <a:graphicFrameLocks noGrp="1"/>
          </p:cNvGraphicFramePr>
          <p:nvPr>
            <p:extLst>
              <p:ext uri="{D42A27DB-BD31-4B8C-83A1-F6EECF244321}">
                <p14:modId xmlns:p14="http://schemas.microsoft.com/office/powerpoint/2010/main" val="2052491558"/>
              </p:ext>
            </p:extLst>
          </p:nvPr>
        </p:nvGraphicFramePr>
        <p:xfrm>
          <a:off x="1691680" y="1094712"/>
          <a:ext cx="6984776" cy="486780"/>
        </p:xfrm>
        <a:graphic>
          <a:graphicData uri="http://schemas.openxmlformats.org/drawingml/2006/table">
            <a:tbl>
              <a:tblPr firstRow="1" firstCol="1" bandRow="1"/>
              <a:tblGrid>
                <a:gridCol w="2592288"/>
                <a:gridCol w="2160240"/>
                <a:gridCol w="2232248"/>
              </a:tblGrid>
              <a:tr h="250760">
                <a:tc>
                  <a:txBody>
                    <a:bodyPr/>
                    <a:lstStyle/>
                    <a:p>
                      <a:pPr marL="0" marR="0" algn="ctr">
                        <a:lnSpc>
                          <a:spcPct val="115000"/>
                        </a:lnSpc>
                        <a:spcBef>
                          <a:spcPts val="0"/>
                        </a:spcBef>
                        <a:spcAft>
                          <a:spcPts val="0"/>
                        </a:spcAft>
                      </a:pPr>
                      <a:r>
                        <a:rPr lang="fr-CA" sz="1600" i="1" dirty="0">
                          <a:effectLst/>
                          <a:latin typeface="Times New Roman" panose="02020603050405020304" pitchFamily="18" charset="0"/>
                          <a:ea typeface="Calibri"/>
                          <a:cs typeface="Times New Roman" panose="02020603050405020304" pitchFamily="18" charset="0"/>
                        </a:rPr>
                        <a:t> </a:t>
                      </a:r>
                      <a:endParaRPr lang="fr-CA" sz="1600" dirty="0">
                        <a:effectLst/>
                        <a:latin typeface="Times New Roman" panose="02020603050405020304" pitchFamily="18" charset="0"/>
                        <a:ea typeface="Calibri"/>
                        <a:cs typeface="Times New Roman" panose="02020603050405020304" pitchFamily="18" charset="0"/>
                      </a:endParaRPr>
                    </a:p>
                  </a:txBody>
                  <a:tcPr marL="65585" marR="65585" marT="33078" marB="33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400" b="1" dirty="0">
                          <a:effectLst/>
                          <a:latin typeface="Times New Roman" panose="02020603050405020304" pitchFamily="18" charset="0"/>
                          <a:ea typeface="Calibri"/>
                          <a:cs typeface="Times New Roman" panose="02020603050405020304" pitchFamily="18" charset="0"/>
                        </a:rPr>
                        <a:t>2011</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400" b="1" dirty="0">
                          <a:effectLst/>
                          <a:latin typeface="Times New Roman" panose="02020603050405020304" pitchFamily="18" charset="0"/>
                          <a:ea typeface="Calibri"/>
                          <a:cs typeface="Times New Roman" panose="02020603050405020304" pitchFamily="18" charset="0"/>
                        </a:rPr>
                        <a:t>2015</a:t>
                      </a:r>
                    </a:p>
                  </a:txBody>
                  <a:tcPr marL="65585" marR="65585" marT="33078" marB="33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815594203"/>
              </p:ext>
            </p:extLst>
          </p:nvPr>
        </p:nvGraphicFramePr>
        <p:xfrm>
          <a:off x="1691680" y="1556791"/>
          <a:ext cx="6984776" cy="4876880"/>
        </p:xfrm>
        <a:graphic>
          <a:graphicData uri="http://schemas.openxmlformats.org/drawingml/2006/table">
            <a:tbl>
              <a:tblPr firstRow="1" firstCol="1" bandRow="1"/>
              <a:tblGrid>
                <a:gridCol w="2608353"/>
                <a:gridCol w="2152207"/>
                <a:gridCol w="2224216"/>
              </a:tblGrid>
              <a:tr h="527936">
                <a:tc gridSpan="3">
                  <a:txBody>
                    <a:bodyPr/>
                    <a:lstStyle/>
                    <a:p>
                      <a:pPr marL="0" marR="0">
                        <a:lnSpc>
                          <a:spcPct val="115000"/>
                        </a:lnSpc>
                        <a:spcBef>
                          <a:spcPts val="0"/>
                        </a:spcBef>
                        <a:spcAft>
                          <a:spcPts val="0"/>
                        </a:spcAft>
                      </a:pPr>
                      <a:r>
                        <a:rPr lang="fr-CA" sz="2400" b="1" dirty="0">
                          <a:effectLst/>
                          <a:latin typeface="Times New Roman" panose="02020603050405020304" pitchFamily="18" charset="0"/>
                          <a:ea typeface="Calibri"/>
                          <a:cs typeface="Times New Roman" panose="02020603050405020304" pitchFamily="18" charset="0"/>
                        </a:rPr>
                        <a:t>Situation du mariage</a:t>
                      </a:r>
                      <a:endParaRPr lang="fr-CA" sz="2400" dirty="0">
                        <a:effectLst/>
                        <a:latin typeface="Times New Roman" panose="02020603050405020304" pitchFamily="18" charset="0"/>
                        <a:ea typeface="Calibri"/>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hMerge="1">
                  <a:txBody>
                    <a:bodyPr/>
                    <a:lstStyle/>
                    <a:p>
                      <a:endParaRPr lang="fr-CA"/>
                    </a:p>
                  </a:txBody>
                  <a:tcPr/>
                </a:tc>
              </a:tr>
              <a:tr h="840215">
                <a:tc>
                  <a:txBody>
                    <a:bodyPr/>
                    <a:lstStyle/>
                    <a:p>
                      <a:pPr>
                        <a:spcAft>
                          <a:spcPts val="0"/>
                        </a:spcAft>
                        <a:tabLst>
                          <a:tab pos="956310" algn="l"/>
                          <a:tab pos="1146175" algn="l"/>
                        </a:tabLst>
                      </a:pPr>
                      <a:r>
                        <a:rPr lang="fr-CA" sz="2400" b="1" i="1" dirty="0">
                          <a:effectLst/>
                          <a:latin typeface="Times New Roman" panose="02020603050405020304" pitchFamily="18" charset="0"/>
                          <a:cs typeface="Times New Roman" panose="02020603050405020304" pitchFamily="18" charset="0"/>
                        </a:rPr>
                        <a:t>Mariages religieux</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224</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204</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792088">
                <a:tc>
                  <a:txBody>
                    <a:bodyPr/>
                    <a:lstStyle/>
                    <a:p>
                      <a:pPr>
                        <a:spcAft>
                          <a:spcPts val="0"/>
                        </a:spcAft>
                        <a:tabLst>
                          <a:tab pos="956310" algn="l"/>
                          <a:tab pos="1146175" algn="l"/>
                        </a:tabLst>
                      </a:pPr>
                      <a:r>
                        <a:rPr lang="fr-CA" sz="2400" b="1" i="1" dirty="0">
                          <a:effectLst/>
                          <a:latin typeface="Times New Roman" panose="02020603050405020304" pitchFamily="18" charset="0"/>
                          <a:cs typeface="Times New Roman" panose="02020603050405020304" pitchFamily="18" charset="0"/>
                        </a:rPr>
                        <a:t>Préparations au mariage</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a:effectLst/>
                          <a:latin typeface="Times New Roman" panose="02020603050405020304" pitchFamily="18" charset="0"/>
                          <a:ea typeface="Calibri"/>
                          <a:cs typeface="Times New Roman" panose="02020603050405020304" pitchFamily="18" charset="0"/>
                        </a:rPr>
                        <a:t>99</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118</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615317">
                <a:tc>
                  <a:txBody>
                    <a:bodyPr/>
                    <a:lstStyle/>
                    <a:p>
                      <a:pPr>
                        <a:spcAft>
                          <a:spcPts val="0"/>
                        </a:spcAft>
                        <a:tabLst>
                          <a:tab pos="956310" algn="l"/>
                          <a:tab pos="1146175" algn="l"/>
                        </a:tabLst>
                      </a:pPr>
                      <a:r>
                        <a:rPr lang="fr-CA" sz="2400" b="1" i="1" dirty="0">
                          <a:effectLst/>
                          <a:latin typeface="Times New Roman" panose="02020603050405020304" pitchFamily="18" charset="0"/>
                          <a:cs typeface="Times New Roman" panose="02020603050405020304" pitchFamily="18" charset="0"/>
                        </a:rPr>
                        <a:t>Nullités</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a:effectLst/>
                          <a:latin typeface="Times New Roman" panose="02020603050405020304" pitchFamily="18" charset="0"/>
                          <a:ea typeface="Calibri"/>
                          <a:cs typeface="Times New Roman" panose="02020603050405020304" pitchFamily="18" charset="0"/>
                        </a:rPr>
                        <a:t>5</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5</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667735">
                <a:tc>
                  <a:txBody>
                    <a:bodyPr/>
                    <a:lstStyle/>
                    <a:p>
                      <a:pPr>
                        <a:spcAft>
                          <a:spcPts val="0"/>
                        </a:spcAft>
                        <a:tabLst>
                          <a:tab pos="956310" algn="l"/>
                          <a:tab pos="1146175" algn="l"/>
                        </a:tabLst>
                      </a:pPr>
                      <a:r>
                        <a:rPr lang="fr-CA" sz="2400" b="1" i="1" dirty="0">
                          <a:effectLst/>
                          <a:latin typeface="Times New Roman" panose="02020603050405020304" pitchFamily="18" charset="0"/>
                          <a:cs typeface="Times New Roman" panose="02020603050405020304" pitchFamily="18" charset="0"/>
                        </a:rPr>
                        <a:t>Mariages civils</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147</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358</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615317">
                <a:tc>
                  <a:txBody>
                    <a:bodyPr/>
                    <a:lstStyle/>
                    <a:p>
                      <a:pPr>
                        <a:spcAft>
                          <a:spcPts val="0"/>
                        </a:spcAft>
                        <a:tabLst>
                          <a:tab pos="956310" algn="l"/>
                          <a:tab pos="1146175" algn="l"/>
                        </a:tabLst>
                      </a:pPr>
                      <a:r>
                        <a:rPr lang="fr-CA" sz="2400" b="1" i="1" dirty="0">
                          <a:effectLst/>
                          <a:latin typeface="Times New Roman" panose="02020603050405020304" pitchFamily="18" charset="0"/>
                          <a:cs typeface="Times New Roman" panose="02020603050405020304" pitchFamily="18" charset="0"/>
                        </a:rPr>
                        <a:t>Unions </a:t>
                      </a:r>
                      <a:r>
                        <a:rPr lang="fr-CA" sz="2400" b="1" i="1" dirty="0" smtClean="0">
                          <a:effectLst/>
                          <a:latin typeface="Times New Roman" panose="02020603050405020304" pitchFamily="18" charset="0"/>
                          <a:cs typeface="Times New Roman" panose="02020603050405020304" pitchFamily="18" charset="0"/>
                        </a:rPr>
                        <a:t>civiles</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10</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5</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615317">
                <a:tc>
                  <a:txBody>
                    <a:bodyPr/>
                    <a:lstStyle/>
                    <a:p>
                      <a:pPr>
                        <a:spcAft>
                          <a:spcPts val="0"/>
                        </a:spcAft>
                        <a:tabLst>
                          <a:tab pos="956310" algn="l"/>
                          <a:tab pos="1146175" algn="l"/>
                        </a:tabLst>
                      </a:pPr>
                      <a:r>
                        <a:rPr lang="fr-CA" sz="2400" b="1" i="1" dirty="0" smtClean="0">
                          <a:effectLst/>
                          <a:latin typeface="Times New Roman" panose="02020603050405020304" pitchFamily="18" charset="0"/>
                          <a:cs typeface="Times New Roman" panose="02020603050405020304" pitchFamily="18" charset="0"/>
                        </a:rPr>
                        <a:t>Demandes de divorces</a:t>
                      </a:r>
                      <a:endParaRPr lang="fr-CA" sz="2400" b="1" dirty="0">
                        <a:effectLst/>
                        <a:latin typeface="Times New Roman" panose="02020603050405020304" pitchFamily="18" charset="0"/>
                        <a:cs typeface="Times New Roman" panose="02020603050405020304" pitchFamily="18" charset="0"/>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smtClean="0">
                          <a:effectLst/>
                          <a:latin typeface="Times New Roman" panose="02020603050405020304" pitchFamily="18" charset="0"/>
                          <a:ea typeface="Calibri"/>
                          <a:cs typeface="Times New Roman" panose="02020603050405020304" pitchFamily="18" charset="0"/>
                        </a:rPr>
                        <a:t>469</a:t>
                      </a:r>
                      <a:endParaRPr lang="fr-CA" sz="2400" dirty="0">
                        <a:effectLst/>
                        <a:latin typeface="Times New Roman" panose="02020603050405020304" pitchFamily="18" charset="0"/>
                        <a:ea typeface="Calibri"/>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400" dirty="0">
                          <a:effectLst/>
                          <a:latin typeface="Times New Roman" panose="02020603050405020304" pitchFamily="18" charset="0"/>
                          <a:ea typeface="Calibri"/>
                          <a:cs typeface="Times New Roman" panose="02020603050405020304" pitchFamily="18" charset="0"/>
                        </a:rPr>
                        <a:t>405</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3999886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807475" y="260648"/>
            <a:ext cx="4403193" cy="1077218"/>
          </a:xfrm>
          <a:prstGeom prst="rect">
            <a:avLst/>
          </a:prstGeom>
        </p:spPr>
        <p:txBody>
          <a:bodyPr wrap="none">
            <a:spAutoFit/>
          </a:bodyPr>
          <a:lstStyle/>
          <a:p>
            <a:pPr algn="ctr"/>
            <a:r>
              <a:rPr lang="fr-FR" sz="3200" b="1" dirty="0" smtClean="0">
                <a:solidFill>
                  <a:srgbClr val="601B77"/>
                </a:solidFill>
                <a:latin typeface="Arial Narrow" panose="020B0606020202030204" pitchFamily="34" charset="0"/>
                <a:ea typeface="+mj-ea"/>
                <a:cs typeface="Aharoni" panose="02010803020104030203" pitchFamily="2" charset="-79"/>
              </a:rPr>
              <a:t>SITUATION ÉCONOMIQUE</a:t>
            </a:r>
          </a:p>
          <a:p>
            <a:pPr algn="ctr"/>
            <a:r>
              <a:rPr lang="fr-FR" sz="3200" b="1" dirty="0" smtClean="0">
                <a:solidFill>
                  <a:srgbClr val="601B77"/>
                </a:solidFill>
                <a:latin typeface="Arial Narrow" panose="020B0606020202030204" pitchFamily="34" charset="0"/>
                <a:ea typeface="+mj-ea"/>
                <a:cs typeface="Aharoni" panose="02010803020104030203" pitchFamily="2" charset="-79"/>
              </a:rPr>
              <a:t> </a:t>
            </a:r>
            <a:r>
              <a:rPr lang="fr-FR" sz="3200" b="1" dirty="0">
                <a:solidFill>
                  <a:srgbClr val="601B77"/>
                </a:solidFill>
                <a:latin typeface="Arial Narrow" panose="020B0606020202030204" pitchFamily="34" charset="0"/>
                <a:ea typeface="+mj-ea"/>
                <a:cs typeface="Aharoni" panose="02010803020104030203" pitchFamily="2" charset="-79"/>
              </a:rPr>
              <a:t>DU DIOCÈSE</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4" name="Rectangle 3"/>
          <p:cNvSpPr/>
          <p:nvPr/>
        </p:nvSpPr>
        <p:spPr>
          <a:xfrm>
            <a:off x="1907704" y="1868532"/>
            <a:ext cx="6057364" cy="461665"/>
          </a:xfrm>
          <a:prstGeom prst="rect">
            <a:avLst/>
          </a:prstGeom>
        </p:spPr>
        <p:txBody>
          <a:bodyPr wrap="none">
            <a:spAutoFit/>
          </a:bodyPr>
          <a:lstStyle/>
          <a:p>
            <a:r>
              <a:rPr lang="fr-CA" sz="2400" b="1" dirty="0">
                <a:latin typeface="Times New Roman" panose="02020603050405020304" pitchFamily="18" charset="0"/>
                <a:ea typeface="Calibri"/>
                <a:cs typeface="Times New Roman" panose="02020603050405020304" pitchFamily="18" charset="0"/>
              </a:rPr>
              <a:t>Sources financières des paroisses et dessertes</a:t>
            </a:r>
          </a:p>
        </p:txBody>
      </p:sp>
      <p:graphicFrame>
        <p:nvGraphicFramePr>
          <p:cNvPr id="10" name="Tableau 9"/>
          <p:cNvGraphicFramePr>
            <a:graphicFrameLocks noGrp="1"/>
          </p:cNvGraphicFramePr>
          <p:nvPr>
            <p:extLst>
              <p:ext uri="{D42A27DB-BD31-4B8C-83A1-F6EECF244321}">
                <p14:modId xmlns:p14="http://schemas.microsoft.com/office/powerpoint/2010/main" val="2586452590"/>
              </p:ext>
            </p:extLst>
          </p:nvPr>
        </p:nvGraphicFramePr>
        <p:xfrm>
          <a:off x="827584" y="3356992"/>
          <a:ext cx="7992888" cy="1944973"/>
        </p:xfrm>
        <a:graphic>
          <a:graphicData uri="http://schemas.openxmlformats.org/drawingml/2006/table">
            <a:tbl>
              <a:tblPr firstRow="1" firstCol="1" lastRow="1" lastCol="1" bandRow="1" bandCol="1"/>
              <a:tblGrid>
                <a:gridCol w="1800200"/>
                <a:gridCol w="1224136"/>
                <a:gridCol w="1224136"/>
                <a:gridCol w="1224136"/>
                <a:gridCol w="1296144"/>
                <a:gridCol w="1224136"/>
              </a:tblGrid>
              <a:tr h="651610">
                <a:tc>
                  <a:txBody>
                    <a:bodyPr/>
                    <a:lstStyle/>
                    <a:p>
                      <a:pPr marL="0" marR="0">
                        <a:lnSpc>
                          <a:spcPts val="1415"/>
                        </a:lnSpc>
                        <a:spcBef>
                          <a:spcPts val="0"/>
                        </a:spcBef>
                        <a:spcAft>
                          <a:spcPts val="0"/>
                        </a:spcAft>
                        <a:tabLst>
                          <a:tab pos="173355" algn="l"/>
                          <a:tab pos="228600" algn="l"/>
                        </a:tabLst>
                      </a:pPr>
                      <a:r>
                        <a:rPr lang="fr-CA" sz="2000" dirty="0">
                          <a:effectLst/>
                          <a:latin typeface="Verdana"/>
                          <a:ea typeface="Times New Roman"/>
                          <a:cs typeface="Times New Roman"/>
                        </a:rPr>
                        <a:t> </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15"/>
                        </a:lnSpc>
                        <a:spcBef>
                          <a:spcPts val="0"/>
                        </a:spcBef>
                        <a:spcAft>
                          <a:spcPts val="0"/>
                        </a:spcAft>
                        <a:tabLst>
                          <a:tab pos="173355" algn="l"/>
                          <a:tab pos="228600" algn="l"/>
                        </a:tabLst>
                      </a:pPr>
                      <a:endParaRPr lang="fr-CA" sz="2000" b="1"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2000" b="1" dirty="0" smtClean="0">
                          <a:effectLst/>
                          <a:latin typeface="Verdana"/>
                          <a:ea typeface="Times New Roman"/>
                          <a:cs typeface="Times New Roman"/>
                        </a:rPr>
                        <a:t>2011</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15"/>
                        </a:lnSpc>
                        <a:spcBef>
                          <a:spcPts val="0"/>
                        </a:spcBef>
                        <a:spcAft>
                          <a:spcPts val="0"/>
                        </a:spcAft>
                        <a:tabLst>
                          <a:tab pos="173355" algn="l"/>
                          <a:tab pos="228600" algn="l"/>
                        </a:tabLst>
                      </a:pPr>
                      <a:endParaRPr lang="fr-CA" sz="2000" b="1"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2000" b="1" dirty="0" smtClean="0">
                          <a:effectLst/>
                          <a:latin typeface="Verdana"/>
                          <a:ea typeface="Times New Roman"/>
                          <a:cs typeface="Times New Roman"/>
                        </a:rPr>
                        <a:t>2012</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15"/>
                        </a:lnSpc>
                        <a:spcBef>
                          <a:spcPts val="0"/>
                        </a:spcBef>
                        <a:spcAft>
                          <a:spcPts val="0"/>
                        </a:spcAft>
                        <a:tabLst>
                          <a:tab pos="173355" algn="l"/>
                          <a:tab pos="228600" algn="l"/>
                        </a:tabLst>
                      </a:pPr>
                      <a:endParaRPr lang="fr-CA" sz="2000" b="1"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2000" b="1" dirty="0" smtClean="0">
                          <a:effectLst/>
                          <a:latin typeface="Verdana"/>
                          <a:ea typeface="Times New Roman"/>
                          <a:cs typeface="Times New Roman"/>
                        </a:rPr>
                        <a:t>2013</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15"/>
                        </a:lnSpc>
                        <a:spcBef>
                          <a:spcPts val="0"/>
                        </a:spcBef>
                        <a:spcAft>
                          <a:spcPts val="0"/>
                        </a:spcAft>
                        <a:tabLst>
                          <a:tab pos="173355" algn="l"/>
                          <a:tab pos="228600" algn="l"/>
                        </a:tabLst>
                      </a:pPr>
                      <a:endParaRPr lang="fr-CA" sz="2000" b="1"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2000" b="1" dirty="0" smtClean="0">
                          <a:effectLst/>
                          <a:latin typeface="Verdana"/>
                          <a:ea typeface="Times New Roman"/>
                          <a:cs typeface="Times New Roman"/>
                        </a:rPr>
                        <a:t>2014</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15"/>
                        </a:lnSpc>
                        <a:spcBef>
                          <a:spcPts val="0"/>
                        </a:spcBef>
                        <a:spcAft>
                          <a:spcPts val="0"/>
                        </a:spcAft>
                        <a:tabLst>
                          <a:tab pos="173355" algn="l"/>
                          <a:tab pos="228600" algn="l"/>
                        </a:tabLst>
                      </a:pPr>
                      <a:endParaRPr lang="fr-CA" sz="2000" b="1"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2000" b="1" dirty="0" smtClean="0">
                          <a:effectLst/>
                          <a:latin typeface="Verdana"/>
                          <a:ea typeface="Times New Roman"/>
                          <a:cs typeface="Times New Roman"/>
                        </a:rPr>
                        <a:t>2015</a:t>
                      </a:r>
                    </a:p>
                    <a:p>
                      <a:pPr marL="0" marR="0" algn="ctr">
                        <a:lnSpc>
                          <a:spcPts val="1415"/>
                        </a:lnSpc>
                        <a:spcBef>
                          <a:spcPts val="0"/>
                        </a:spcBef>
                        <a:spcAft>
                          <a:spcPts val="0"/>
                        </a:spcAft>
                        <a:tabLst>
                          <a:tab pos="173355" algn="l"/>
                          <a:tab pos="228600" algn="l"/>
                        </a:tabLst>
                      </a:pP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363">
                <a:tc>
                  <a:txBody>
                    <a:bodyPr/>
                    <a:lstStyle/>
                    <a:p>
                      <a:pPr marL="0" marR="0" algn="just">
                        <a:lnSpc>
                          <a:spcPts val="1415"/>
                        </a:lnSpc>
                        <a:spcBef>
                          <a:spcPts val="0"/>
                        </a:spcBef>
                        <a:spcAft>
                          <a:spcPts val="0"/>
                        </a:spcAft>
                        <a:tabLst>
                          <a:tab pos="173355" algn="l"/>
                          <a:tab pos="228600" algn="l"/>
                        </a:tabLst>
                      </a:pPr>
                      <a:endParaRPr lang="fr-CA" sz="2000" dirty="0" smtClean="0">
                        <a:effectLst/>
                        <a:latin typeface="Verdana"/>
                        <a:ea typeface="Times New Roman"/>
                        <a:cs typeface="Times New Roman"/>
                      </a:endParaRPr>
                    </a:p>
                    <a:p>
                      <a:pPr marL="0" marR="0" algn="just">
                        <a:lnSpc>
                          <a:spcPts val="1415"/>
                        </a:lnSpc>
                        <a:spcBef>
                          <a:spcPts val="0"/>
                        </a:spcBef>
                        <a:spcAft>
                          <a:spcPts val="0"/>
                        </a:spcAft>
                        <a:tabLst>
                          <a:tab pos="173355" algn="l"/>
                          <a:tab pos="228600" algn="l"/>
                        </a:tabLst>
                      </a:pPr>
                      <a:endParaRPr lang="fr-CA" sz="2000" dirty="0" smtClean="0">
                        <a:effectLst/>
                        <a:latin typeface="Verdana"/>
                        <a:ea typeface="Times New Roman"/>
                        <a:cs typeface="Times New Roman"/>
                      </a:endParaRPr>
                    </a:p>
                    <a:p>
                      <a:pPr marL="0" marR="0" algn="just">
                        <a:lnSpc>
                          <a:spcPts val="1415"/>
                        </a:lnSpc>
                        <a:spcBef>
                          <a:spcPts val="0"/>
                        </a:spcBef>
                        <a:spcAft>
                          <a:spcPts val="0"/>
                        </a:spcAft>
                        <a:tabLst>
                          <a:tab pos="173355" algn="l"/>
                          <a:tab pos="228600" algn="l"/>
                        </a:tabLst>
                      </a:pPr>
                      <a:r>
                        <a:rPr lang="fr-CA" sz="2000" dirty="0" smtClean="0">
                          <a:effectLst/>
                          <a:latin typeface="Verdana"/>
                          <a:ea typeface="Times New Roman"/>
                          <a:cs typeface="Times New Roman"/>
                        </a:rPr>
                        <a:t>Dîme </a:t>
                      </a:r>
                      <a:r>
                        <a:rPr lang="fr-CA" sz="2000" dirty="0">
                          <a:effectLst/>
                          <a:latin typeface="Verdana"/>
                          <a:ea typeface="Times New Roman"/>
                          <a:cs typeface="Times New Roman"/>
                        </a:rPr>
                        <a:t>et CVA</a:t>
                      </a:r>
                      <a:endParaRPr lang="fr-CA" sz="2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1600" dirty="0" smtClean="0">
                          <a:effectLst/>
                          <a:latin typeface="Verdana"/>
                          <a:ea typeface="Times New Roman"/>
                          <a:cs typeface="Times New Roman"/>
                        </a:rPr>
                        <a:t>4</a:t>
                      </a:r>
                      <a:r>
                        <a:rPr lang="fr-CA" sz="1600" dirty="0">
                          <a:effectLst/>
                          <a:latin typeface="Verdana"/>
                          <a:ea typeface="Times New Roman"/>
                          <a:cs typeface="Times New Roman"/>
                        </a:rPr>
                        <a:t> 102 896</a:t>
                      </a:r>
                      <a:endParaRPr lang="fr-CA" sz="16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1600" dirty="0" smtClean="0">
                          <a:effectLst/>
                          <a:latin typeface="Verdana"/>
                          <a:ea typeface="Times New Roman"/>
                          <a:cs typeface="Times New Roman"/>
                        </a:rPr>
                        <a:t>3</a:t>
                      </a:r>
                      <a:r>
                        <a:rPr lang="fr-CA" sz="1600" dirty="0">
                          <a:effectLst/>
                          <a:latin typeface="Verdana"/>
                          <a:ea typeface="Times New Roman"/>
                          <a:cs typeface="Times New Roman"/>
                        </a:rPr>
                        <a:t> 987 429</a:t>
                      </a:r>
                      <a:endParaRPr lang="fr-CA" sz="16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1600" dirty="0" smtClean="0">
                          <a:effectLst/>
                          <a:latin typeface="Verdana"/>
                          <a:ea typeface="Times New Roman"/>
                          <a:cs typeface="Times New Roman"/>
                        </a:rPr>
                        <a:t>3</a:t>
                      </a:r>
                      <a:r>
                        <a:rPr lang="fr-CA" sz="1600" dirty="0">
                          <a:effectLst/>
                          <a:latin typeface="Verdana"/>
                          <a:ea typeface="Times New Roman"/>
                          <a:cs typeface="Times New Roman"/>
                        </a:rPr>
                        <a:t> 817 985</a:t>
                      </a:r>
                      <a:endParaRPr lang="fr-CA" sz="16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1600" dirty="0" smtClean="0">
                          <a:effectLst/>
                          <a:latin typeface="Verdana"/>
                          <a:ea typeface="Times New Roman"/>
                          <a:cs typeface="Times New Roman"/>
                        </a:rPr>
                        <a:t>3</a:t>
                      </a:r>
                      <a:r>
                        <a:rPr lang="fr-CA" sz="1600" dirty="0">
                          <a:effectLst/>
                          <a:latin typeface="Verdana"/>
                          <a:ea typeface="Times New Roman"/>
                          <a:cs typeface="Times New Roman"/>
                        </a:rPr>
                        <a:t> 650 </a:t>
                      </a:r>
                      <a:r>
                        <a:rPr lang="fr-CA" sz="1600" dirty="0" smtClean="0">
                          <a:effectLst/>
                          <a:latin typeface="Verdana"/>
                          <a:ea typeface="Times New Roman"/>
                          <a:cs typeface="Times New Roman"/>
                        </a:rPr>
                        <a:t>070</a:t>
                      </a:r>
                      <a:endParaRPr lang="fr-CA" sz="16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endParaRPr lang="fr-CA" sz="1600" dirty="0" smtClean="0">
                        <a:effectLst/>
                        <a:latin typeface="Verdana"/>
                        <a:ea typeface="Times New Roman"/>
                        <a:cs typeface="Times New Roman"/>
                      </a:endParaRPr>
                    </a:p>
                    <a:p>
                      <a:pPr marL="0" marR="0" algn="ctr">
                        <a:lnSpc>
                          <a:spcPts val="1415"/>
                        </a:lnSpc>
                        <a:spcBef>
                          <a:spcPts val="0"/>
                        </a:spcBef>
                        <a:spcAft>
                          <a:spcPts val="0"/>
                        </a:spcAft>
                        <a:tabLst>
                          <a:tab pos="173355" algn="l"/>
                          <a:tab pos="228600" algn="l"/>
                        </a:tabLst>
                      </a:pPr>
                      <a:r>
                        <a:rPr lang="fr-CA" sz="1600" dirty="0" smtClean="0">
                          <a:effectLst/>
                          <a:latin typeface="Verdana"/>
                          <a:ea typeface="Times New Roman"/>
                          <a:cs typeface="Times New Roman"/>
                        </a:rPr>
                        <a:t>3</a:t>
                      </a:r>
                      <a:r>
                        <a:rPr lang="fr-CA" sz="1600" dirty="0">
                          <a:effectLst/>
                          <a:latin typeface="Verdana"/>
                          <a:ea typeface="Times New Roman"/>
                          <a:cs typeface="Times New Roman"/>
                        </a:rPr>
                        <a:t> 363 </a:t>
                      </a:r>
                      <a:r>
                        <a:rPr lang="fr-CA" sz="1600" dirty="0" smtClean="0">
                          <a:effectLst/>
                          <a:latin typeface="Verdana"/>
                          <a:ea typeface="Times New Roman"/>
                          <a:cs typeface="Times New Roman"/>
                        </a:rPr>
                        <a:t>764</a:t>
                      </a:r>
                    </a:p>
                    <a:p>
                      <a:pPr marL="0" marR="0" algn="ctr">
                        <a:lnSpc>
                          <a:spcPts val="1415"/>
                        </a:lnSpc>
                        <a:spcBef>
                          <a:spcPts val="0"/>
                        </a:spcBef>
                        <a:spcAft>
                          <a:spcPts val="0"/>
                        </a:spcAft>
                        <a:tabLst>
                          <a:tab pos="173355" algn="l"/>
                          <a:tab pos="228600" algn="l"/>
                        </a:tabLst>
                      </a:pPr>
                      <a:endParaRPr lang="fr-CA" sz="1600" dirty="0" smtClean="0">
                        <a:effectLst/>
                        <a:latin typeface="Verdana"/>
                        <a:ea typeface="Calibri"/>
                        <a:cs typeface="Times New Roman"/>
                      </a:endParaRPr>
                    </a:p>
                    <a:p>
                      <a:pPr marL="0" marR="0" algn="ctr">
                        <a:lnSpc>
                          <a:spcPts val="1415"/>
                        </a:lnSpc>
                        <a:spcBef>
                          <a:spcPts val="0"/>
                        </a:spcBef>
                        <a:spcAft>
                          <a:spcPts val="0"/>
                        </a:spcAft>
                        <a:tabLst>
                          <a:tab pos="173355" algn="l"/>
                          <a:tab pos="228600" algn="l"/>
                        </a:tabLst>
                      </a:pPr>
                      <a:endParaRPr lang="fr-CA" sz="16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096614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8028385" cy="1569660"/>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l’Assemblée des évêques catholiques du Québec </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(AÉCQ)</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021055" y="1916832"/>
            <a:ext cx="7583393" cy="3539430"/>
          </a:xfrm>
          <a:prstGeom prst="rect">
            <a:avLst/>
          </a:prstGeom>
          <a:noFill/>
        </p:spPr>
        <p:txBody>
          <a:bodyPr wrap="square" rtlCol="0">
            <a:spAutoFit/>
          </a:bodyPr>
          <a:lstStyle/>
          <a:p>
            <a:pPr marL="285750" indent="-285750">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Rapport préparé par l’AÉCQ et présenté à Sa sainteté le pape François lors de la visite </a:t>
            </a:r>
            <a:r>
              <a:rPr lang="fr-CA" sz="2800" i="1" dirty="0" smtClean="0">
                <a:latin typeface="Times New Roman" panose="02020603050405020304" pitchFamily="18" charset="0"/>
                <a:cs typeface="Times New Roman" panose="02020603050405020304" pitchFamily="18" charset="0"/>
              </a:rPr>
              <a:t>Ad limina;</a:t>
            </a:r>
          </a:p>
          <a:p>
            <a:pPr marL="285750" indent="-285750">
              <a:buFont typeface="Arial" panose="020B0604020202020204" pitchFamily="34" charset="0"/>
              <a:buChar char="•"/>
            </a:pPr>
            <a:endParaRPr lang="fr-CA" sz="2800"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Lien entre le rapport et le tournant missionnaire évoqué par le pape François dans </a:t>
            </a:r>
            <a:r>
              <a:rPr lang="fr-CA" sz="2800" i="1" dirty="0" smtClean="0">
                <a:latin typeface="Times New Roman" panose="02020603050405020304" pitchFamily="18" charset="0"/>
                <a:cs typeface="Times New Roman" panose="02020603050405020304" pitchFamily="18" charset="0"/>
              </a:rPr>
              <a:t>La joie de l’Évangile;</a:t>
            </a:r>
          </a:p>
          <a:p>
            <a:endParaRPr lang="fr-CA" sz="2800" i="1" dirty="0" smtClean="0"/>
          </a:p>
        </p:txBody>
      </p:sp>
    </p:spTree>
    <p:extLst>
      <p:ext uri="{BB962C8B-B14F-4D97-AF65-F5344CB8AC3E}">
        <p14:creationId xmlns:p14="http://schemas.microsoft.com/office/powerpoint/2010/main" val="1371617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569660"/>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l’Assemblé des évêques catholiques du Québec </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(AÉCQ)</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220776" y="1916832"/>
            <a:ext cx="8726751" cy="430887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CA" sz="2400" b="1" dirty="0" smtClean="0">
                <a:latin typeface="Times New Roman" panose="02020603050405020304" pitchFamily="18" charset="0"/>
                <a:cs typeface="Times New Roman" panose="02020603050405020304" pitchFamily="18" charset="0"/>
              </a:rPr>
              <a:t>La question qui sous-tend le rapport </a:t>
            </a:r>
            <a:r>
              <a:rPr lang="fr-CA" sz="2400" b="1" i="1" dirty="0" smtClean="0">
                <a:latin typeface="Times New Roman" panose="02020603050405020304" pitchFamily="18" charset="0"/>
                <a:cs typeface="Times New Roman" panose="02020603050405020304" pitchFamily="18" charset="0"/>
              </a:rPr>
              <a:t>:</a:t>
            </a:r>
          </a:p>
          <a:p>
            <a:pPr marL="457200" lvl="2" algn="just"/>
            <a:r>
              <a:rPr lang="fr-CA" sz="2400" i="1" dirty="0">
                <a:latin typeface="Times New Roman" panose="02020603050405020304" pitchFamily="18" charset="0"/>
                <a:cs typeface="Times New Roman" panose="02020603050405020304" pitchFamily="18" charset="0"/>
              </a:rPr>
              <a:t>Tout en étant pasteurs pour le petit nombre – ce « petit </a:t>
            </a:r>
            <a:r>
              <a:rPr lang="fr-CA" sz="2400" i="1" dirty="0" smtClean="0">
                <a:latin typeface="Times New Roman" panose="02020603050405020304" pitchFamily="18" charset="0"/>
                <a:cs typeface="Times New Roman" panose="02020603050405020304" pitchFamily="18" charset="0"/>
              </a:rPr>
              <a:t>troupeau » </a:t>
            </a:r>
            <a:r>
              <a:rPr lang="fr-CA" sz="2400" i="1" dirty="0">
                <a:latin typeface="Times New Roman" panose="02020603050405020304" pitchFamily="18" charset="0"/>
                <a:cs typeface="Times New Roman" panose="02020603050405020304" pitchFamily="18" charset="0"/>
              </a:rPr>
              <a:t>qui demeure attaché à l’Église d’une façon ou d’une autre, comment être à la fois apôtres et missionnaires dans ce Québec devenu sécularisé, diversifié, pluriel et pluraliste, qui a pour une bonne part rompu ses liens avec la tradition et l’héritage catholiques, qui cherche et choisit ses repères ailleurs que dans l’Évangile et pour qui la parole de l’Église est discréditée tant par les terribles scandales de nature sexuelle que par des enseignements qui lui paraissent dépassés, déconnectés et rétrogrades</a:t>
            </a:r>
            <a:r>
              <a:rPr lang="fr-CA" sz="2400" i="1" dirty="0" smtClean="0">
                <a:latin typeface="Times New Roman" panose="02020603050405020304" pitchFamily="18" charset="0"/>
                <a:cs typeface="Times New Roman" panose="02020603050405020304" pitchFamily="18" charset="0"/>
              </a:rPr>
              <a:t>?</a:t>
            </a:r>
            <a:endParaRPr lang="fr-C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11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 Powerpoint2_co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2" y="-163857"/>
            <a:ext cx="9144000" cy="6832600"/>
          </a:xfrm>
          <a:prstGeom prst="rect">
            <a:avLst/>
          </a:prstGeom>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7" name="Rectangle 6"/>
          <p:cNvSpPr/>
          <p:nvPr/>
        </p:nvSpPr>
        <p:spPr>
          <a:xfrm>
            <a:off x="1403648" y="209752"/>
            <a:ext cx="7423876" cy="584775"/>
          </a:xfrm>
          <a:prstGeom prst="rect">
            <a:avLst/>
          </a:prstGeom>
        </p:spPr>
        <p:txBody>
          <a:bodyPr wrap="square">
            <a:spAutoFit/>
          </a:bodyPr>
          <a:lstStyle/>
          <a:p>
            <a:pPr lvl="0" algn="ctr" defTabSz="914400" fontAlgn="base">
              <a:spcBef>
                <a:spcPct val="0"/>
              </a:spcBef>
              <a:spcAft>
                <a:spcPts val="1200"/>
              </a:spcAft>
              <a:tabLst>
                <a:tab pos="2743200" algn="ctr"/>
                <a:tab pos="5486400" algn="r"/>
              </a:tabLst>
            </a:pPr>
            <a:r>
              <a:rPr lang="fr-CA" sz="3200" b="1" dirty="0" smtClean="0">
                <a:latin typeface="Times New Roman" panose="02020603050405020304" pitchFamily="18" charset="0"/>
                <a:cs typeface="Times New Roman" panose="02020603050405020304" pitchFamily="18" charset="0"/>
              </a:rPr>
              <a:t>Déroulement </a:t>
            </a:r>
            <a:r>
              <a:rPr lang="fr-CA" sz="3200" b="1" dirty="0">
                <a:latin typeface="Times New Roman" panose="02020603050405020304" pitchFamily="18" charset="0"/>
                <a:cs typeface="Times New Roman" panose="02020603050405020304" pitchFamily="18" charset="0"/>
              </a:rPr>
              <a:t>de la rencontre</a:t>
            </a:r>
            <a:endParaRPr lang="fr-CA" sz="3200" b="1"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1547664" y="1124744"/>
            <a:ext cx="7279860" cy="4832092"/>
          </a:xfrm>
          <a:prstGeom prst="rect">
            <a:avLst/>
          </a:prstGeom>
        </p:spPr>
        <p:txBody>
          <a:bodyPr wrap="square">
            <a:spAutoFit/>
          </a:bodyPr>
          <a:lstStyle/>
          <a:p>
            <a:pPr marL="342900" lvl="0" indent="-342900">
              <a:buAutoNum type="arabicPeriod"/>
            </a:pPr>
            <a:r>
              <a:rPr lang="fr-CA" sz="2800" dirty="0">
                <a:latin typeface="Times New Roman" panose="02020603050405020304" pitchFamily="18" charset="0"/>
                <a:cs typeface="Times New Roman" panose="02020603050405020304" pitchFamily="18" charset="0"/>
              </a:rPr>
              <a:t>Rapport quinquennal 2011-2015</a:t>
            </a:r>
            <a:br>
              <a:rPr lang="fr-CA" sz="2800" dirty="0">
                <a:latin typeface="Times New Roman" panose="02020603050405020304" pitchFamily="18" charset="0"/>
                <a:cs typeface="Times New Roman" panose="02020603050405020304" pitchFamily="18" charset="0"/>
              </a:rPr>
            </a:br>
            <a:r>
              <a:rPr lang="fr-CA" sz="2800" dirty="0">
                <a:latin typeface="Times New Roman" panose="02020603050405020304" pitchFamily="18" charset="0"/>
                <a:cs typeface="Times New Roman" panose="02020603050405020304" pitchFamily="18" charset="0"/>
              </a:rPr>
              <a:t>archidiocèse de Sherbrooke </a:t>
            </a:r>
            <a:br>
              <a:rPr lang="fr-CA" sz="2800" dirty="0">
                <a:latin typeface="Times New Roman" panose="02020603050405020304" pitchFamily="18" charset="0"/>
                <a:cs typeface="Times New Roman" panose="02020603050405020304" pitchFamily="18" charset="0"/>
              </a:rPr>
            </a:br>
            <a:endParaRPr lang="fr-CA" sz="2800" dirty="0">
              <a:latin typeface="Times New Roman" panose="02020603050405020304" pitchFamily="18" charset="0"/>
              <a:cs typeface="Times New Roman" panose="02020603050405020304" pitchFamily="18" charset="0"/>
            </a:endParaRPr>
          </a:p>
          <a:p>
            <a:pPr lvl="0"/>
            <a:r>
              <a:rPr lang="fr-CA" sz="2800" dirty="0">
                <a:latin typeface="Times New Roman" panose="02020603050405020304" pitchFamily="18" charset="0"/>
                <a:cs typeface="Times New Roman" panose="02020603050405020304" pitchFamily="18" charset="0"/>
              </a:rPr>
              <a:t>2.  Rapport de l’AECQ</a:t>
            </a:r>
            <a:br>
              <a:rPr lang="fr-CA" sz="2800" dirty="0">
                <a:latin typeface="Times New Roman" panose="02020603050405020304" pitchFamily="18" charset="0"/>
                <a:cs typeface="Times New Roman" panose="02020603050405020304" pitchFamily="18" charset="0"/>
              </a:rPr>
            </a:br>
            <a:endParaRPr lang="fr-CA" sz="2800" dirty="0">
              <a:latin typeface="Times New Roman" panose="02020603050405020304" pitchFamily="18" charset="0"/>
              <a:cs typeface="Times New Roman" panose="02020603050405020304" pitchFamily="18" charset="0"/>
            </a:endParaRPr>
          </a:p>
          <a:p>
            <a:pPr lvl="0"/>
            <a:r>
              <a:rPr lang="fr-CA" sz="2800" dirty="0">
                <a:latin typeface="Times New Roman" panose="02020603050405020304" pitchFamily="18" charset="0"/>
                <a:cs typeface="Times New Roman" panose="02020603050405020304" pitchFamily="18" charset="0"/>
              </a:rPr>
              <a:t>3. Visite </a:t>
            </a:r>
            <a:r>
              <a:rPr lang="fr-CA" sz="2800" i="1" dirty="0">
                <a:latin typeface="Times New Roman" panose="02020603050405020304" pitchFamily="18" charset="0"/>
                <a:cs typeface="Times New Roman" panose="02020603050405020304" pitchFamily="18" charset="0"/>
              </a:rPr>
              <a:t>ad limina </a:t>
            </a:r>
            <a:r>
              <a:rPr lang="fr-CA" sz="2800" dirty="0">
                <a:latin typeface="Times New Roman" panose="02020603050405020304" pitchFamily="18" charset="0"/>
                <a:cs typeface="Times New Roman" panose="02020603050405020304" pitchFamily="18" charset="0"/>
              </a:rPr>
              <a:t>à </a:t>
            </a:r>
            <a:r>
              <a:rPr lang="fr-CA" sz="2800" dirty="0" smtClean="0">
                <a:latin typeface="Times New Roman" panose="02020603050405020304" pitchFamily="18" charset="0"/>
                <a:cs typeface="Times New Roman" panose="02020603050405020304" pitchFamily="18" charset="0"/>
              </a:rPr>
              <a:t>Rome - Mai </a:t>
            </a:r>
            <a:r>
              <a:rPr lang="fr-CA" sz="2800" dirty="0">
                <a:latin typeface="Times New Roman" panose="02020603050405020304" pitchFamily="18" charset="0"/>
                <a:cs typeface="Times New Roman" panose="02020603050405020304" pitchFamily="18" charset="0"/>
              </a:rPr>
              <a:t>2017</a:t>
            </a:r>
            <a:br>
              <a:rPr lang="fr-CA" sz="2800" dirty="0">
                <a:latin typeface="Times New Roman" panose="02020603050405020304" pitchFamily="18" charset="0"/>
                <a:cs typeface="Times New Roman" panose="02020603050405020304" pitchFamily="18" charset="0"/>
              </a:rPr>
            </a:br>
            <a:endParaRPr lang="fr-CA" sz="2800" dirty="0">
              <a:latin typeface="Times New Roman" panose="02020603050405020304" pitchFamily="18" charset="0"/>
              <a:cs typeface="Times New Roman" panose="02020603050405020304" pitchFamily="18" charset="0"/>
            </a:endParaRPr>
          </a:p>
          <a:p>
            <a:pPr lvl="0"/>
            <a:r>
              <a:rPr lang="fr-CA" sz="2800" dirty="0">
                <a:latin typeface="Times New Roman" panose="02020603050405020304" pitchFamily="18" charset="0"/>
                <a:cs typeface="Times New Roman" panose="02020603050405020304" pitchFamily="18" charset="0"/>
              </a:rPr>
              <a:t>     </a:t>
            </a:r>
            <a:r>
              <a:rPr lang="fr-CA" sz="2800" b="1" dirty="0">
                <a:latin typeface="Times New Roman" panose="02020603050405020304" pitchFamily="18" charset="0"/>
                <a:cs typeface="Times New Roman" panose="02020603050405020304" pitchFamily="18" charset="0"/>
              </a:rPr>
              <a:t>Pause</a:t>
            </a:r>
            <a:r>
              <a:rPr lang="fr-CA" sz="2800" dirty="0">
                <a:latin typeface="Times New Roman" panose="02020603050405020304" pitchFamily="18" charset="0"/>
                <a:cs typeface="Times New Roman" panose="02020603050405020304" pitchFamily="18" charset="0"/>
              </a:rPr>
              <a:t/>
            </a:r>
            <a:br>
              <a:rPr lang="fr-CA" sz="2800" dirty="0">
                <a:latin typeface="Times New Roman" panose="02020603050405020304" pitchFamily="18" charset="0"/>
                <a:cs typeface="Times New Roman" panose="02020603050405020304" pitchFamily="18" charset="0"/>
              </a:rPr>
            </a:br>
            <a:endParaRPr lang="fr-CA" sz="2800" dirty="0">
              <a:latin typeface="Times New Roman" panose="02020603050405020304" pitchFamily="18" charset="0"/>
              <a:cs typeface="Times New Roman" panose="02020603050405020304" pitchFamily="18" charset="0"/>
            </a:endParaRPr>
          </a:p>
          <a:p>
            <a:pPr lvl="0"/>
            <a:r>
              <a:rPr lang="fr-CA" sz="2800" dirty="0">
                <a:latin typeface="Times New Roman" panose="02020603050405020304" pitchFamily="18" charset="0"/>
                <a:cs typeface="Times New Roman" panose="02020603050405020304" pitchFamily="18" charset="0"/>
              </a:rPr>
              <a:t>4.  Au cœur de la conversion missionnaire : </a:t>
            </a:r>
            <a:br>
              <a:rPr lang="fr-CA" sz="2800" dirty="0">
                <a:latin typeface="Times New Roman" panose="02020603050405020304" pitchFamily="18" charset="0"/>
                <a:cs typeface="Times New Roman" panose="02020603050405020304" pitchFamily="18" charset="0"/>
              </a:rPr>
            </a:br>
            <a:r>
              <a:rPr lang="fr-CA" sz="2800" dirty="0">
                <a:latin typeface="Times New Roman" panose="02020603050405020304" pitchFamily="18" charset="0"/>
                <a:cs typeface="Times New Roman" panose="02020603050405020304" pitchFamily="18" charset="0"/>
              </a:rPr>
              <a:t>     des choix pastoraux</a:t>
            </a:r>
          </a:p>
        </p:txBody>
      </p:sp>
    </p:spTree>
    <p:extLst>
      <p:ext uri="{BB962C8B-B14F-4D97-AF65-F5344CB8AC3E}">
        <p14:creationId xmlns:p14="http://schemas.microsoft.com/office/powerpoint/2010/main" val="51906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569660"/>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Le contexte québécois dans lequel s’ancre le tournant missionnaire</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021055" y="2276872"/>
            <a:ext cx="7583393" cy="2985433"/>
          </a:xfrm>
          <a:prstGeom prst="rect">
            <a:avLst/>
          </a:prstGeom>
          <a:noFill/>
        </p:spPr>
        <p:txBody>
          <a:bodyPr wrap="square" rtlCol="0">
            <a:spAutoFit/>
          </a:bodyPr>
          <a:lstStyle/>
          <a:p>
            <a:pPr marL="742950" lvl="1" indent="-285750">
              <a:spcAft>
                <a:spcPts val="36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Le nouveau pluralisme québécois</a:t>
            </a:r>
          </a:p>
          <a:p>
            <a:pPr marL="742950" lvl="1" indent="-285750">
              <a:spcAft>
                <a:spcPts val="36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La forme nouvelle de la quête de sens et de bonheur</a:t>
            </a:r>
          </a:p>
          <a:p>
            <a:pPr marL="742950" lvl="1" indent="-285750">
              <a:spcAft>
                <a:spcPts val="36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Les signes d’espérances</a:t>
            </a:r>
            <a:endParaRPr lang="fr-C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2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1354"/>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077218"/>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Le nouveau pluralisme québécois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115615" y="1588681"/>
            <a:ext cx="7583393" cy="4478149"/>
          </a:xfrm>
          <a:prstGeom prst="rect">
            <a:avLst/>
          </a:prstGeom>
          <a:noFill/>
        </p:spPr>
        <p:txBody>
          <a:bodyPr wrap="square" rtlCol="0">
            <a:spAutoFit/>
          </a:bodyPr>
          <a:lstStyle/>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Le mouvement de déconfessionnalisation</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Le courant de sécularisation</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pluralisme intergénérationnel</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catholicisme aux multiples accents</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La pluralité des modèles de familles</a:t>
            </a:r>
          </a:p>
          <a:p>
            <a:pPr marL="742950" lvl="1" indent="-285750">
              <a:spcAft>
                <a:spcPts val="3600"/>
              </a:spcAft>
              <a:buFont typeface="Arial" panose="020B0604020202020204" pitchFamily="34" charset="0"/>
              <a:buChar char="•"/>
            </a:pPr>
            <a:endParaRPr lang="fr-CA" dirty="0"/>
          </a:p>
        </p:txBody>
      </p:sp>
    </p:spTree>
    <p:extLst>
      <p:ext uri="{BB962C8B-B14F-4D97-AF65-F5344CB8AC3E}">
        <p14:creationId xmlns:p14="http://schemas.microsoft.com/office/powerpoint/2010/main" val="2352653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1354"/>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077218"/>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Le nouveau pluralisme québécois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100081" y="1556792"/>
            <a:ext cx="7583393" cy="4739759"/>
          </a:xfrm>
          <a:prstGeom prst="rect">
            <a:avLst/>
          </a:prstGeom>
          <a:noFill/>
        </p:spPr>
        <p:txBody>
          <a:bodyPr wrap="square" rtlCol="0">
            <a:spAutoFit/>
          </a:bodyPr>
          <a:lstStyle/>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système scolaire qui fait place à la diversité religieuse</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L’opposition à la religion</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Québec à l’image de la diversité de ses régions</a:t>
            </a:r>
          </a:p>
          <a:p>
            <a:pPr marL="742950" lvl="1" indent="-285750">
              <a:spcAft>
                <a:spcPts val="18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point tournant dans l’histoire de la société québécoise</a:t>
            </a:r>
          </a:p>
          <a:p>
            <a:pPr marL="742950" lvl="1" indent="-285750">
              <a:spcAft>
                <a:spcPts val="3600"/>
              </a:spcAft>
              <a:buFont typeface="Arial" panose="020B0604020202020204" pitchFamily="34" charset="0"/>
              <a:buChar char="•"/>
            </a:pPr>
            <a:endParaRPr lang="fr-CA" dirty="0"/>
          </a:p>
        </p:txBody>
      </p:sp>
    </p:spTree>
    <p:extLst>
      <p:ext uri="{BB962C8B-B14F-4D97-AF65-F5344CB8AC3E}">
        <p14:creationId xmlns:p14="http://schemas.microsoft.com/office/powerpoint/2010/main" val="845881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569660"/>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Une forme nouvelle de la quête de sens et de bonheur</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021055" y="1916832"/>
            <a:ext cx="7583393" cy="3323987"/>
          </a:xfrm>
          <a:prstGeom prst="rect">
            <a:avLst/>
          </a:prstGeom>
          <a:noFill/>
        </p:spPr>
        <p:txBody>
          <a:bodyPr wrap="square" rtlCol="0">
            <a:spAutoFit/>
          </a:bodyPr>
          <a:lstStyle/>
          <a:p>
            <a:pPr marL="742950" lvl="1" indent="-285750">
              <a:spcAft>
                <a:spcPts val="30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mal de vivre…dans un pays où il fait bon vivre</a:t>
            </a:r>
          </a:p>
          <a:p>
            <a:pPr marL="742950" lvl="1" indent="-285750">
              <a:spcAft>
                <a:spcPts val="30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Un Québec qui se veut ouvert, tolérant, compatissant et progressiste</a:t>
            </a:r>
          </a:p>
          <a:p>
            <a:pPr marL="742950" lvl="1" indent="-285750">
              <a:spcAft>
                <a:spcPts val="30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Devant le scandale de la souffrance</a:t>
            </a:r>
          </a:p>
        </p:txBody>
      </p:sp>
    </p:spTree>
    <p:extLst>
      <p:ext uri="{BB962C8B-B14F-4D97-AF65-F5344CB8AC3E}">
        <p14:creationId xmlns:p14="http://schemas.microsoft.com/office/powerpoint/2010/main" val="1987615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569660"/>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Une forme nouvelle de la quête de sens</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et de bonheur</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021055" y="1916832"/>
            <a:ext cx="7583393" cy="3323987"/>
          </a:xfrm>
          <a:prstGeom prst="rect">
            <a:avLst/>
          </a:prstGeom>
          <a:noFill/>
        </p:spPr>
        <p:txBody>
          <a:bodyPr wrap="square" rtlCol="0">
            <a:spAutoFit/>
          </a:bodyPr>
          <a:lstStyle/>
          <a:p>
            <a:pPr marL="742950" lvl="1" indent="-285750">
              <a:spcAft>
                <a:spcPts val="30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Quelle Bonne Nouvelle à proposer à ce nouveau Québec?</a:t>
            </a:r>
          </a:p>
          <a:p>
            <a:pPr marL="742950" lvl="1" indent="-285750">
              <a:spcAft>
                <a:spcPts val="30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Partager le trésor</a:t>
            </a:r>
          </a:p>
          <a:p>
            <a:pPr marL="742950" lvl="1" indent="-285750">
              <a:spcAft>
                <a:spcPts val="30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Notre Assemblée, ses conseils et son secrétaire général</a:t>
            </a:r>
          </a:p>
        </p:txBody>
      </p:sp>
    </p:spTree>
    <p:extLst>
      <p:ext uri="{BB962C8B-B14F-4D97-AF65-F5344CB8AC3E}">
        <p14:creationId xmlns:p14="http://schemas.microsoft.com/office/powerpoint/2010/main" val="772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1077218"/>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Rapport de l’AÉCQ</a:t>
            </a:r>
          </a:p>
          <a:p>
            <a:pPr algn="ctr"/>
            <a:r>
              <a:rPr lang="fr-CA" sz="3200" b="1" dirty="0" smtClean="0">
                <a:solidFill>
                  <a:srgbClr val="601B77"/>
                </a:solidFill>
                <a:latin typeface="Arial Narrow" panose="020B0606020202030204" pitchFamily="34" charset="0"/>
                <a:ea typeface="+mj-ea"/>
                <a:cs typeface="Aharoni" panose="02010803020104030203" pitchFamily="2" charset="-79"/>
              </a:rPr>
              <a:t>Les signes d’espérance</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6" name="ZoneTexte 5"/>
          <p:cNvSpPr txBox="1"/>
          <p:nvPr/>
        </p:nvSpPr>
        <p:spPr>
          <a:xfrm>
            <a:off x="1021055" y="1916832"/>
            <a:ext cx="7583393" cy="2031325"/>
          </a:xfrm>
          <a:prstGeom prst="rect">
            <a:avLst/>
          </a:prstGeom>
          <a:noFill/>
        </p:spPr>
        <p:txBody>
          <a:bodyPr wrap="square" rtlCol="0">
            <a:spAutoFit/>
          </a:bodyPr>
          <a:lstStyle/>
          <a:p>
            <a:pPr marL="742950" lvl="1" indent="-285750">
              <a:spcAft>
                <a:spcPts val="36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 La semence germe et grandit, il ne sait comment. »</a:t>
            </a:r>
          </a:p>
          <a:p>
            <a:pPr marL="742950" lvl="1" indent="-285750">
              <a:spcAft>
                <a:spcPts val="36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L’amour fait tourner le monde </a:t>
            </a:r>
            <a:endParaRPr lang="fr-C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953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2050" name="Picture 2" descr="C:\Users\alaffage\AppData\Local\Microsoft\Windows\Temporary Internet Files\Content.Outlook\KIPZ2LPR\Mgr_Luc_Cyr_P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5400"/>
            <a:ext cx="4464495" cy="6832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83568" y="2204410"/>
            <a:ext cx="2664296" cy="1938992"/>
          </a:xfrm>
          <a:prstGeom prst="rect">
            <a:avLst/>
          </a:prstGeom>
          <a:noFill/>
          <a:ln w="15875">
            <a:solidFill>
              <a:schemeClr val="tx2">
                <a:lumMod val="75000"/>
              </a:schemeClr>
            </a:solidFill>
          </a:ln>
        </p:spPr>
        <p:txBody>
          <a:bodyPr wrap="square" rtlCol="0">
            <a:spAutoFit/>
          </a:bodyPr>
          <a:lstStyle/>
          <a:p>
            <a:pPr algn="ctr"/>
            <a:r>
              <a:rPr lang="fr-CA" sz="4000" dirty="0" smtClean="0"/>
              <a:t>Visite</a:t>
            </a:r>
          </a:p>
          <a:p>
            <a:pPr algn="ctr"/>
            <a:r>
              <a:rPr lang="fr-CA" sz="4000" dirty="0" smtClean="0"/>
              <a:t>Ad limina</a:t>
            </a:r>
          </a:p>
          <a:p>
            <a:pPr algn="ctr"/>
            <a:r>
              <a:rPr lang="fr-CA" sz="4000" dirty="0" smtClean="0"/>
              <a:t>2017</a:t>
            </a:r>
            <a:endParaRPr lang="fr-CA" sz="4000" dirty="0"/>
          </a:p>
        </p:txBody>
      </p:sp>
    </p:spTree>
    <p:extLst>
      <p:ext uri="{BB962C8B-B14F-4D97-AF65-F5344CB8AC3E}">
        <p14:creationId xmlns:p14="http://schemas.microsoft.com/office/powerpoint/2010/main" val="2134726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Les nouvelles orientations diocésaines</a:t>
            </a:r>
            <a:endParaRPr lang="fr-CA" sz="3200" b="1" dirty="0">
              <a:solidFill>
                <a:srgbClr val="601B77"/>
              </a:solidFill>
              <a:latin typeface="Arial Narrow" panose="020B0606020202030204" pitchFamily="34" charset="0"/>
              <a:ea typeface="+mj-ea"/>
              <a:cs typeface="Aharoni" panose="02010803020104030203" pitchFamily="2" charset="-79"/>
            </a:endParaRPr>
          </a:p>
        </p:txBody>
      </p:sp>
      <p:pic>
        <p:nvPicPr>
          <p:cNvPr id="1026" name="Picture 2" descr="http://diocesedesherbrooke.org/widgets/uploads/Orientations_Diocesaines_COVER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55" y="1700808"/>
            <a:ext cx="2327466" cy="30334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203848" y="1484784"/>
            <a:ext cx="5472608" cy="4647426"/>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Ses origines</a:t>
            </a:r>
          </a:p>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Les trois orientations diocésaines</a:t>
            </a:r>
          </a:p>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Le projet pastoral</a:t>
            </a:r>
          </a:p>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Les aménagements possibles, voire nécessaires</a:t>
            </a:r>
          </a:p>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Les tâches du Secteur pastoral</a:t>
            </a:r>
          </a:p>
          <a:p>
            <a:pPr marL="285750" indent="-285750">
              <a:spcAft>
                <a:spcPts val="2400"/>
              </a:spcAft>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La visite des Équipes pastorales</a:t>
            </a:r>
            <a:endParaRPr lang="fr-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826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Ses origines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475656" y="1484784"/>
            <a:ext cx="6624736" cy="495520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Processus de consultations au sein de l’Archidiocèse</a:t>
            </a:r>
          </a:p>
          <a:p>
            <a:pPr marL="285750" indent="-285750">
              <a:spcAft>
                <a:spcPts val="24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Le tournant missionnaire des communautés chrétiennes (AÉCQ)</a:t>
            </a:r>
          </a:p>
          <a:p>
            <a:pPr marL="285750" indent="-285750">
              <a:spcAft>
                <a:spcPts val="2400"/>
              </a:spcAft>
              <a:buFont typeface="Arial" panose="020B0604020202020204" pitchFamily="34" charset="0"/>
              <a:buChar char="•"/>
            </a:pPr>
            <a:r>
              <a:rPr lang="fr-CA" sz="3200" dirty="0" smtClean="0">
                <a:latin typeface="Times New Roman" panose="02020603050405020304" pitchFamily="18" charset="0"/>
                <a:cs typeface="Times New Roman" panose="02020603050405020304" pitchFamily="18" charset="0"/>
              </a:rPr>
              <a:t>La dynamique missionnaire de la paroisse d’aujourd’hui (CECC)</a:t>
            </a:r>
          </a:p>
          <a:p>
            <a:pPr marL="285750" indent="-285750">
              <a:spcAft>
                <a:spcPts val="2400"/>
              </a:spcAft>
              <a:buFont typeface="Arial" panose="020B0604020202020204" pitchFamily="34" charset="0"/>
              <a:buChar char="•"/>
            </a:pPr>
            <a:r>
              <a:rPr lang="fr-CA" sz="3200" i="1" dirty="0" smtClean="0">
                <a:latin typeface="Times New Roman" panose="02020603050405020304" pitchFamily="18" charset="0"/>
                <a:cs typeface="Times New Roman" panose="02020603050405020304" pitchFamily="18" charset="0"/>
              </a:rPr>
              <a:t>La joie de la l’Évangile </a:t>
            </a:r>
            <a:r>
              <a:rPr lang="fr-CA" sz="3200" dirty="0" smtClean="0">
                <a:latin typeface="Times New Roman" panose="02020603050405020304" pitchFamily="18" charset="0"/>
                <a:cs typeface="Times New Roman" panose="02020603050405020304" pitchFamily="18" charset="0"/>
              </a:rPr>
              <a:t>(pape François)</a:t>
            </a:r>
          </a:p>
        </p:txBody>
      </p:sp>
    </p:spTree>
    <p:extLst>
      <p:ext uri="{BB962C8B-B14F-4D97-AF65-F5344CB8AC3E}">
        <p14:creationId xmlns:p14="http://schemas.microsoft.com/office/powerpoint/2010/main" val="4118812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Trois orientations diocésaines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475656" y="980728"/>
            <a:ext cx="6624736" cy="5170646"/>
          </a:xfrm>
          <a:prstGeom prst="rect">
            <a:avLst/>
          </a:prstGeom>
          <a:noFill/>
        </p:spPr>
        <p:txBody>
          <a:bodyPr wrap="square" rtlCol="0">
            <a:spAutoFit/>
          </a:bodyPr>
          <a:lstStyle/>
          <a:p>
            <a:pPr marL="457200" indent="-457200">
              <a:buFont typeface="+mj-lt"/>
              <a:buAutoNum type="arabicPeriod"/>
            </a:pPr>
            <a:r>
              <a:rPr lang="fr-CA" sz="3200" dirty="0">
                <a:latin typeface="Times New Roman" panose="02020603050405020304" pitchFamily="18" charset="0"/>
                <a:cs typeface="Times New Roman" panose="02020603050405020304" pitchFamily="18" charset="0"/>
              </a:rPr>
              <a:t>L’Église de Sherbrooke s’engage dans le service des personnes dans le besoin</a:t>
            </a:r>
            <a:r>
              <a:rPr lang="fr-CA" sz="3200" dirty="0" smtClean="0">
                <a:latin typeface="Times New Roman" panose="02020603050405020304" pitchFamily="18" charset="0"/>
                <a:cs typeface="Times New Roman" panose="02020603050405020304" pitchFamily="18" charset="0"/>
              </a:rPr>
              <a:t>.</a:t>
            </a:r>
          </a:p>
          <a:p>
            <a:pPr marL="457200" indent="-457200">
              <a:spcAft>
                <a:spcPts val="600"/>
              </a:spcAft>
              <a:buFont typeface="+mj-lt"/>
              <a:buAutoNum type="arabicPeriod"/>
            </a:pPr>
            <a:endParaRPr lang="fr-CA" sz="3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CA" sz="3200" dirty="0" smtClean="0">
                <a:latin typeface="Times New Roman" panose="02020603050405020304" pitchFamily="18" charset="0"/>
                <a:cs typeface="Times New Roman" panose="02020603050405020304" pitchFamily="18" charset="0"/>
              </a:rPr>
              <a:t>L’Église </a:t>
            </a:r>
            <a:r>
              <a:rPr lang="fr-CA" sz="3200" dirty="0">
                <a:latin typeface="Times New Roman" panose="02020603050405020304" pitchFamily="18" charset="0"/>
                <a:cs typeface="Times New Roman" panose="02020603050405020304" pitchFamily="18" charset="0"/>
              </a:rPr>
              <a:t>de Sherbrooke cherche à répondre à la quête de sens de nos contemporains.</a:t>
            </a:r>
          </a:p>
          <a:p>
            <a:pPr marL="457200" indent="-457200">
              <a:spcAft>
                <a:spcPts val="600"/>
              </a:spcAft>
              <a:buFont typeface="+mj-lt"/>
              <a:buAutoNum type="arabicPeriod"/>
            </a:pPr>
            <a:endParaRPr lang="fr-CA" sz="3200" dirty="0">
              <a:latin typeface="Times New Roman" panose="02020603050405020304" pitchFamily="18" charset="0"/>
              <a:cs typeface="Times New Roman" panose="02020603050405020304" pitchFamily="18" charset="0"/>
            </a:endParaRPr>
          </a:p>
          <a:p>
            <a:pPr marL="457200" indent="-457200">
              <a:spcAft>
                <a:spcPts val="600"/>
              </a:spcAft>
              <a:buFont typeface="+mj-lt"/>
              <a:buAutoNum type="arabicPeriod"/>
            </a:pPr>
            <a:r>
              <a:rPr lang="fr-CA" sz="3200" dirty="0">
                <a:latin typeface="Times New Roman" panose="02020603050405020304" pitchFamily="18" charset="0"/>
                <a:cs typeface="Times New Roman" panose="02020603050405020304" pitchFamily="18" charset="0"/>
              </a:rPr>
              <a:t>L’Église de Sherbrooke ouvre des chemins avec les jeunes</a:t>
            </a:r>
            <a:r>
              <a:rPr lang="fr-CA" sz="3200" dirty="0" smtClean="0">
                <a:latin typeface="Times New Roman" panose="02020603050405020304" pitchFamily="18" charset="0"/>
                <a:cs typeface="Times New Roman" panose="02020603050405020304" pitchFamily="18" charset="0"/>
              </a:rPr>
              <a:t>.</a:t>
            </a:r>
            <a:endParaRPr lang="fr-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25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 Powerpoint2_co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9144000" cy="6832600"/>
          </a:xfrm>
          <a:prstGeom prst="rect">
            <a:avLst/>
          </a:prstGeom>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2052" name="Image 2" descr="Bloc marque-Archidio-transp-BR+b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5400"/>
            <a:ext cx="2672085" cy="15780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7664" y="1907332"/>
            <a:ext cx="7287946" cy="4832092"/>
          </a:xfrm>
          <a:prstGeom prst="rect">
            <a:avLst/>
          </a:prstGeom>
        </p:spPr>
        <p:txBody>
          <a:bodyPr wrap="square">
            <a:spAutoFit/>
          </a:bodyPr>
          <a:lstStyle/>
          <a:p>
            <a:pPr lvl="0" algn="ctr" defTabSz="914400" fontAlgn="base">
              <a:spcBef>
                <a:spcPct val="0"/>
              </a:spcBef>
              <a:spcAft>
                <a:spcPct val="0"/>
              </a:spcAft>
              <a:tabLst>
                <a:tab pos="2743200" algn="ctr"/>
                <a:tab pos="5486400" algn="r"/>
              </a:tabLst>
            </a:pPr>
            <a:r>
              <a:rPr lang="fr-CA" altLang="fr-FR" sz="3600" dirty="0">
                <a:latin typeface="Times New Roman" panose="02020603050405020304" pitchFamily="18" charset="0"/>
                <a:ea typeface="Calibri" pitchFamily="34" charset="0"/>
                <a:cs typeface="Times New Roman" panose="02020603050405020304" pitchFamily="18" charset="0"/>
              </a:rPr>
              <a:t>RAPPORT </a:t>
            </a:r>
            <a:r>
              <a:rPr lang="fr-CA" altLang="fr-FR" sz="3600" dirty="0" smtClean="0">
                <a:latin typeface="Times New Roman" panose="02020603050405020304" pitchFamily="18" charset="0"/>
                <a:ea typeface="Calibri" pitchFamily="34" charset="0"/>
                <a:cs typeface="Times New Roman" panose="02020603050405020304" pitchFamily="18" charset="0"/>
              </a:rPr>
              <a:t>QUINQUENNAL</a:t>
            </a:r>
          </a:p>
          <a:p>
            <a:pPr lvl="0" algn="ctr" defTabSz="914400" fontAlgn="base">
              <a:spcBef>
                <a:spcPct val="0"/>
              </a:spcBef>
              <a:spcAft>
                <a:spcPct val="0"/>
              </a:spcAft>
              <a:tabLst>
                <a:tab pos="2743200" algn="ctr"/>
                <a:tab pos="5486400" algn="r"/>
              </a:tabLst>
            </a:pPr>
            <a:endParaRPr lang="fr-CA" altLang="fr-FR" sz="3600" dirty="0">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tabLst>
                <a:tab pos="2743200" algn="ctr"/>
                <a:tab pos="5486400" algn="r"/>
              </a:tabLst>
            </a:pPr>
            <a:r>
              <a:rPr lang="fr-CA" altLang="fr-FR" sz="3600" dirty="0">
                <a:latin typeface="Times New Roman" panose="02020603050405020304" pitchFamily="18" charset="0"/>
                <a:ea typeface="Calibri" pitchFamily="34" charset="0"/>
                <a:cs typeface="Times New Roman" panose="02020603050405020304" pitchFamily="18" charset="0"/>
              </a:rPr>
              <a:t>2011 à </a:t>
            </a:r>
            <a:r>
              <a:rPr lang="fr-CA" altLang="fr-FR" sz="3600" dirty="0" smtClean="0">
                <a:latin typeface="Times New Roman" panose="02020603050405020304" pitchFamily="18" charset="0"/>
                <a:ea typeface="Calibri" pitchFamily="34" charset="0"/>
                <a:cs typeface="Times New Roman" panose="02020603050405020304" pitchFamily="18" charset="0"/>
              </a:rPr>
              <a:t>2015</a:t>
            </a:r>
          </a:p>
          <a:p>
            <a:pPr lvl="0" algn="ctr" defTabSz="914400" eaLnBrk="0" fontAlgn="base" hangingPunct="0">
              <a:spcBef>
                <a:spcPct val="0"/>
              </a:spcBef>
              <a:spcAft>
                <a:spcPct val="0"/>
              </a:spcAft>
              <a:tabLst>
                <a:tab pos="2743200" algn="ctr"/>
                <a:tab pos="5486400" algn="r"/>
              </a:tabLst>
            </a:pPr>
            <a:endParaRPr lang="fr-CA" altLang="fr-FR" sz="3600" dirty="0">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tabLst>
                <a:tab pos="2743200" algn="ctr"/>
                <a:tab pos="5486400" algn="r"/>
              </a:tabLst>
            </a:pPr>
            <a:r>
              <a:rPr lang="fr-CA" altLang="fr-FR" sz="3200" dirty="0">
                <a:latin typeface="Times New Roman" panose="02020603050405020304" pitchFamily="18" charset="0"/>
                <a:ea typeface="Calibri" pitchFamily="34" charset="0"/>
                <a:cs typeface="Times New Roman" panose="02020603050405020304" pitchFamily="18" charset="0"/>
              </a:rPr>
              <a:t>ARCHIDIOCÈSE DE </a:t>
            </a:r>
            <a:r>
              <a:rPr lang="fr-CA" altLang="fr-FR" sz="3200" dirty="0" smtClean="0">
                <a:latin typeface="Times New Roman" panose="02020603050405020304" pitchFamily="18" charset="0"/>
                <a:ea typeface="Calibri" pitchFamily="34" charset="0"/>
                <a:cs typeface="Times New Roman" panose="02020603050405020304" pitchFamily="18" charset="0"/>
              </a:rPr>
              <a:t>SHERBROOKE</a:t>
            </a:r>
          </a:p>
          <a:p>
            <a:pPr lvl="0" algn="ctr" defTabSz="914400" eaLnBrk="0" fontAlgn="base" hangingPunct="0">
              <a:spcBef>
                <a:spcPct val="0"/>
              </a:spcBef>
              <a:spcAft>
                <a:spcPct val="0"/>
              </a:spcAft>
              <a:tabLst>
                <a:tab pos="2743200" algn="ctr"/>
                <a:tab pos="5486400" algn="r"/>
              </a:tabLst>
            </a:pPr>
            <a:endParaRPr lang="fr-CA" altLang="fr-FR" sz="3200" dirty="0">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tabLst>
                <a:tab pos="2743200" algn="ctr"/>
                <a:tab pos="5486400" algn="r"/>
              </a:tabLst>
            </a:pPr>
            <a:r>
              <a:rPr lang="fr-CA" altLang="fr-FR" sz="3600" dirty="0" smtClean="0">
                <a:latin typeface="Times New Roman" panose="02020603050405020304" pitchFamily="18" charset="0"/>
                <a:ea typeface="Calibri" pitchFamily="34" charset="0"/>
                <a:cs typeface="Times New Roman" panose="02020603050405020304" pitchFamily="18" charset="0"/>
              </a:rPr>
              <a:t>CANADA</a:t>
            </a:r>
          </a:p>
          <a:p>
            <a:pPr lvl="0" algn="ctr" defTabSz="914400" eaLnBrk="0" fontAlgn="base" hangingPunct="0">
              <a:spcBef>
                <a:spcPct val="0"/>
              </a:spcBef>
              <a:spcAft>
                <a:spcPct val="0"/>
              </a:spcAft>
              <a:tabLst>
                <a:tab pos="2743200" algn="ctr"/>
                <a:tab pos="5486400" algn="r"/>
              </a:tabLst>
            </a:pPr>
            <a:endParaRPr lang="fr-CA" altLang="fr-FR" sz="3600" dirty="0">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tabLst>
                <a:tab pos="2743200" algn="ctr"/>
                <a:tab pos="5486400" algn="r"/>
              </a:tabLst>
            </a:pPr>
            <a:r>
              <a:rPr lang="fr-CA" altLang="fr-FR" sz="2800" dirty="0">
                <a:latin typeface="Times New Roman" panose="02020603050405020304" pitchFamily="18" charset="0"/>
                <a:ea typeface="Calibri" pitchFamily="34" charset="0"/>
                <a:cs typeface="Times New Roman" panose="02020603050405020304" pitchFamily="18" charset="0"/>
              </a:rPr>
              <a:t>Octobre 2016</a:t>
            </a:r>
            <a:endParaRPr lang="fr-CA" alt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9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 projet pastoral</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475656" y="1484784"/>
            <a:ext cx="6624736" cy="3539430"/>
          </a:xfrm>
          <a:prstGeom prst="rect">
            <a:avLst/>
          </a:prstGeom>
          <a:noFill/>
        </p:spPr>
        <p:txBody>
          <a:bodyPr wrap="square" rtlCol="0">
            <a:spAutoFit/>
          </a:bodyPr>
          <a:lstStyle/>
          <a:p>
            <a:pPr marL="342900"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Se donner rapidement un projet </a:t>
            </a:r>
            <a:r>
              <a:rPr lang="fr-CA" sz="2800" dirty="0" smtClean="0">
                <a:latin typeface="Times New Roman" panose="02020603050405020304" pitchFamily="18" charset="0"/>
                <a:cs typeface="Times New Roman" panose="02020603050405020304" pitchFamily="18" charset="0"/>
              </a:rPr>
              <a:t>pastoral :</a:t>
            </a:r>
          </a:p>
          <a:p>
            <a:pPr marL="342900" indent="-342900">
              <a:buFont typeface="Arial" panose="020B0604020202020204" pitchFamily="34" charset="0"/>
              <a:buChar char="•"/>
            </a:pPr>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Les Équipes pastorales en collaboration avec les autres comités</a:t>
            </a:r>
            <a:r>
              <a:rPr lang="fr-CA" sz="2800" dirty="0" smtClean="0">
                <a:latin typeface="Times New Roman" panose="02020603050405020304" pitchFamily="18" charset="0"/>
                <a:cs typeface="Times New Roman" panose="02020603050405020304" pitchFamily="18" charset="0"/>
              </a:rPr>
              <a:t>;</a:t>
            </a:r>
          </a:p>
          <a:p>
            <a:pPr lvl="1"/>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Les fidèles </a:t>
            </a:r>
            <a:r>
              <a:rPr lang="fr-CA" sz="2800" dirty="0" smtClean="0">
                <a:latin typeface="Times New Roman" panose="02020603050405020304" pitchFamily="18" charset="0"/>
                <a:cs typeface="Times New Roman" panose="02020603050405020304" pitchFamily="18" charset="0"/>
              </a:rPr>
              <a:t>intéressés.</a:t>
            </a:r>
          </a:p>
          <a:p>
            <a:pPr lvl="1"/>
            <a:endParaRPr lang="fr-CA"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Définir un projet novateur et </a:t>
            </a:r>
            <a:r>
              <a:rPr lang="fr-CA" sz="2800" dirty="0" smtClean="0">
                <a:latin typeface="Times New Roman" panose="02020603050405020304" pitchFamily="18" charset="0"/>
                <a:cs typeface="Times New Roman" panose="02020603050405020304" pitchFamily="18" charset="0"/>
              </a:rPr>
              <a:t>missionnaire</a:t>
            </a:r>
            <a:endParaRPr lang="fr-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577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 projet pastoral</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115615" y="836712"/>
            <a:ext cx="7632849" cy="5970865"/>
          </a:xfrm>
          <a:prstGeom prst="rect">
            <a:avLst/>
          </a:prstGeom>
          <a:noFill/>
        </p:spPr>
        <p:txBody>
          <a:bodyPr wrap="square" rtlCol="0">
            <a:spAutoFit/>
          </a:bodyPr>
          <a:lstStyle/>
          <a:p>
            <a:pPr marL="342900" indent="-342900">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Guide </a:t>
            </a:r>
            <a:r>
              <a:rPr lang="fr-CA" sz="2800" dirty="0">
                <a:latin typeface="Times New Roman" panose="02020603050405020304" pitchFamily="18" charset="0"/>
                <a:cs typeface="Times New Roman" panose="02020603050405020304" pitchFamily="18" charset="0"/>
              </a:rPr>
              <a:t>du projet </a:t>
            </a:r>
            <a:r>
              <a:rPr lang="fr-CA" sz="2800" dirty="0" smtClean="0">
                <a:latin typeface="Times New Roman" panose="02020603050405020304" pitchFamily="18" charset="0"/>
                <a:cs typeface="Times New Roman" panose="02020603050405020304" pitchFamily="18" charset="0"/>
              </a:rPr>
              <a:t>pastoral :</a:t>
            </a:r>
          </a:p>
          <a:p>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Bref portrait du milieu et les besoins pastoraux perçus</a:t>
            </a: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Comment les orientations trouveront-elles écho dans notre milieu?</a:t>
            </a: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Plan d’action : actions à mener; l’échéancier et les responsables concernés; les </a:t>
            </a:r>
            <a:r>
              <a:rPr lang="fr-CA" sz="2800" dirty="0" smtClean="0">
                <a:latin typeface="Times New Roman" panose="02020603050405020304" pitchFamily="18" charset="0"/>
                <a:cs typeface="Times New Roman" panose="02020603050405020304" pitchFamily="18" charset="0"/>
              </a:rPr>
              <a:t>moyens</a:t>
            </a:r>
          </a:p>
          <a:p>
            <a:pPr lvl="1"/>
            <a:endParaRPr lang="fr-CA"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But : se donner un élan </a:t>
            </a:r>
            <a:r>
              <a:rPr lang="fr-CA" sz="2800" dirty="0" smtClean="0">
                <a:latin typeface="Times New Roman" panose="02020603050405020304" pitchFamily="18" charset="0"/>
                <a:cs typeface="Times New Roman" panose="02020603050405020304" pitchFamily="18" charset="0"/>
              </a:rPr>
              <a:t>missionnaire</a:t>
            </a:r>
          </a:p>
          <a:p>
            <a:pPr marL="342900" indent="-342900">
              <a:buFont typeface="Arial" panose="020B0604020202020204" pitchFamily="34" charset="0"/>
              <a:buChar char="•"/>
            </a:pPr>
            <a:endParaRPr lang="fr-CA"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Surgissement </a:t>
            </a:r>
            <a:r>
              <a:rPr lang="fr-CA" sz="2800" dirty="0">
                <a:latin typeface="Times New Roman" panose="02020603050405020304" pitchFamily="18" charset="0"/>
                <a:cs typeface="Times New Roman" panose="02020603050405020304" pitchFamily="18" charset="0"/>
              </a:rPr>
              <a:t>des approches concrètes et nouvelles d’être missionnaire aujourd’hui</a:t>
            </a:r>
            <a:r>
              <a:rPr lang="fr-CA" sz="2800" dirty="0"/>
              <a:t>.</a:t>
            </a:r>
          </a:p>
          <a:p>
            <a:pPr>
              <a:spcAft>
                <a:spcPts val="1800"/>
              </a:spcAft>
            </a:pPr>
            <a:endParaRPr lang="fr-CA" dirty="0" smtClean="0"/>
          </a:p>
        </p:txBody>
      </p:sp>
    </p:spTree>
    <p:extLst>
      <p:ext uri="{BB962C8B-B14F-4D97-AF65-F5344CB8AC3E}">
        <p14:creationId xmlns:p14="http://schemas.microsoft.com/office/powerpoint/2010/main" val="2963446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Les aménagements possibles et nécessaires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115615" y="980728"/>
            <a:ext cx="7867875" cy="3970318"/>
          </a:xfrm>
          <a:prstGeom prst="rect">
            <a:avLst/>
          </a:prstGeom>
          <a:noFill/>
        </p:spPr>
        <p:txBody>
          <a:bodyPr wrap="square" rtlCol="0">
            <a:spAutoFit/>
          </a:bodyPr>
          <a:lstStyle/>
          <a:p>
            <a:pPr marL="342900"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Le soutien des personnes dans leur </a:t>
            </a:r>
            <a:r>
              <a:rPr lang="fr-CA" sz="2800" dirty="0" smtClean="0">
                <a:latin typeface="Times New Roman" panose="02020603050405020304" pitchFamily="18" charset="0"/>
                <a:cs typeface="Times New Roman" panose="02020603050405020304" pitchFamily="18" charset="0"/>
              </a:rPr>
              <a:t>mission :</a:t>
            </a:r>
          </a:p>
          <a:p>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Développer un leadership </a:t>
            </a:r>
            <a:r>
              <a:rPr lang="fr-CA" sz="2800" dirty="0" smtClean="0">
                <a:latin typeface="Times New Roman" panose="02020603050405020304" pitchFamily="18" charset="0"/>
                <a:cs typeface="Times New Roman" panose="02020603050405020304" pitchFamily="18" charset="0"/>
              </a:rPr>
              <a:t>d’espérance;</a:t>
            </a:r>
          </a:p>
          <a:p>
            <a:pPr lvl="1"/>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Adopter une gouvernance </a:t>
            </a:r>
            <a:r>
              <a:rPr lang="fr-CA" sz="2800" dirty="0" smtClean="0">
                <a:latin typeface="Times New Roman" panose="02020603050405020304" pitchFamily="18" charset="0"/>
                <a:cs typeface="Times New Roman" panose="02020603050405020304" pitchFamily="18" charset="0"/>
              </a:rPr>
              <a:t>participative;</a:t>
            </a:r>
          </a:p>
          <a:p>
            <a:pPr lvl="1"/>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Interpeller, former, accompagner et soutenir l’engagement </a:t>
            </a:r>
            <a:r>
              <a:rPr lang="fr-CA" sz="2800" dirty="0" smtClean="0">
                <a:latin typeface="Times New Roman" panose="02020603050405020304" pitchFamily="18" charset="0"/>
                <a:cs typeface="Times New Roman" panose="02020603050405020304" pitchFamily="18" charset="0"/>
              </a:rPr>
              <a:t>baptismal.</a:t>
            </a:r>
            <a:endParaRPr lang="fr-CA" sz="2800" dirty="0">
              <a:latin typeface="Times New Roman" panose="02020603050405020304" pitchFamily="18" charset="0"/>
              <a:cs typeface="Times New Roman" panose="02020603050405020304" pitchFamily="18" charset="0"/>
            </a:endParaRPr>
          </a:p>
          <a:p>
            <a:pPr lvl="1"/>
            <a:endParaRPr lang="fr-CA" sz="2800" dirty="0"/>
          </a:p>
        </p:txBody>
      </p:sp>
    </p:spTree>
    <p:extLst>
      <p:ext uri="{BB962C8B-B14F-4D97-AF65-F5344CB8AC3E}">
        <p14:creationId xmlns:p14="http://schemas.microsoft.com/office/powerpoint/2010/main" val="189072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 y="-99392"/>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Les aménagements possibles et nécessaires</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043608" y="1124744"/>
            <a:ext cx="7560840" cy="4247317"/>
          </a:xfrm>
          <a:prstGeom prst="rect">
            <a:avLst/>
          </a:prstGeom>
          <a:noFill/>
        </p:spPr>
        <p:txBody>
          <a:bodyPr wrap="square" rtlCol="0">
            <a:spAutoFit/>
          </a:bodyPr>
          <a:lstStyle/>
          <a:p>
            <a:pPr marL="342900" indent="-342900">
              <a:buFont typeface="Arial" panose="020B0604020202020204" pitchFamily="34" charset="0"/>
              <a:buChar char="•"/>
            </a:pPr>
            <a:r>
              <a:rPr lang="fr-CA" sz="2800" dirty="0" smtClean="0">
                <a:latin typeface="Times New Roman" panose="02020603050405020304" pitchFamily="18" charset="0"/>
                <a:cs typeface="Times New Roman" panose="02020603050405020304" pitchFamily="18" charset="0"/>
              </a:rPr>
              <a:t>Assurer </a:t>
            </a:r>
            <a:r>
              <a:rPr lang="fr-CA" sz="2800" dirty="0">
                <a:latin typeface="Times New Roman" panose="02020603050405020304" pitchFamily="18" charset="0"/>
                <a:cs typeface="Times New Roman" panose="02020603050405020304" pitchFamily="18" charset="0"/>
              </a:rPr>
              <a:t>le financement de la mission </a:t>
            </a:r>
            <a:r>
              <a:rPr lang="fr-CA" sz="2800" dirty="0" smtClean="0">
                <a:latin typeface="Times New Roman" panose="02020603050405020304" pitchFamily="18" charset="0"/>
                <a:cs typeface="Times New Roman" panose="02020603050405020304" pitchFamily="18" charset="0"/>
              </a:rPr>
              <a:t>pastorale :</a:t>
            </a:r>
          </a:p>
          <a:p>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Réfléchir au besoin en églises et en </a:t>
            </a:r>
            <a:r>
              <a:rPr lang="fr-CA" sz="2800" dirty="0" smtClean="0">
                <a:latin typeface="Times New Roman" panose="02020603050405020304" pitchFamily="18" charset="0"/>
                <a:cs typeface="Times New Roman" panose="02020603050405020304" pitchFamily="18" charset="0"/>
              </a:rPr>
              <a:t>bâtiments;</a:t>
            </a:r>
          </a:p>
          <a:p>
            <a:pPr lvl="1"/>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Préserver un investissement significatif dans les dépenses salariales pour la </a:t>
            </a:r>
            <a:r>
              <a:rPr lang="fr-CA" sz="2800" dirty="0" smtClean="0">
                <a:latin typeface="Times New Roman" panose="02020603050405020304" pitchFamily="18" charset="0"/>
                <a:cs typeface="Times New Roman" panose="02020603050405020304" pitchFamily="18" charset="0"/>
              </a:rPr>
              <a:t>pastorale;</a:t>
            </a:r>
          </a:p>
          <a:p>
            <a:pPr lvl="1"/>
            <a:endParaRPr lang="fr-CA"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CA" sz="2800" dirty="0">
                <a:latin typeface="Times New Roman" panose="02020603050405020304" pitchFamily="18" charset="0"/>
                <a:cs typeface="Times New Roman" panose="02020603050405020304" pitchFamily="18" charset="0"/>
              </a:rPr>
              <a:t>Diversifier des sources de financement pour les activités ecclésiales.</a:t>
            </a:r>
          </a:p>
          <a:p>
            <a:pPr>
              <a:spcAft>
                <a:spcPts val="1800"/>
              </a:spcAft>
            </a:pPr>
            <a:endParaRPr lang="fr-CA" dirty="0" smtClean="0"/>
          </a:p>
        </p:txBody>
      </p:sp>
    </p:spTree>
    <p:extLst>
      <p:ext uri="{BB962C8B-B14F-4D97-AF65-F5344CB8AC3E}">
        <p14:creationId xmlns:p14="http://schemas.microsoft.com/office/powerpoint/2010/main" val="2762168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Les tâches du Secteur pastoral</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475656" y="1484784"/>
            <a:ext cx="6624736" cy="4862870"/>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L’équipe de soutien aux ressources pastorales</a:t>
            </a:r>
          </a:p>
          <a:p>
            <a:pPr>
              <a:spcAft>
                <a:spcPts val="2400"/>
              </a:spcAft>
            </a:pPr>
            <a:endParaRPr lang="fr-CA" sz="3200" dirty="0">
              <a:latin typeface="Times New Roman" panose="02020603050405020304" pitchFamily="18" charset="0"/>
              <a:cs typeface="Times New Roman" panose="02020603050405020304" pitchFamily="18" charset="0"/>
            </a:endParaRPr>
          </a:p>
          <a:p>
            <a:pPr marL="342900" indent="-342900">
              <a:spcAft>
                <a:spcPts val="24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L’équipe de soutien aux fabriques</a:t>
            </a:r>
          </a:p>
          <a:p>
            <a:pPr>
              <a:spcAft>
                <a:spcPts val="2400"/>
              </a:spcAft>
            </a:pPr>
            <a:endParaRPr lang="fr-CA" sz="3200" dirty="0">
              <a:latin typeface="Times New Roman" panose="02020603050405020304" pitchFamily="18" charset="0"/>
              <a:cs typeface="Times New Roman" panose="02020603050405020304" pitchFamily="18" charset="0"/>
            </a:endParaRPr>
          </a:p>
          <a:p>
            <a:pPr marL="342900" indent="-342900">
              <a:spcAft>
                <a:spcPts val="2400"/>
              </a:spcAft>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Communications </a:t>
            </a:r>
          </a:p>
          <a:p>
            <a:pPr>
              <a:spcAft>
                <a:spcPts val="1800"/>
              </a:spcAft>
            </a:pPr>
            <a:endParaRPr lang="fr-CA" dirty="0" smtClean="0"/>
          </a:p>
        </p:txBody>
      </p:sp>
    </p:spTree>
    <p:extLst>
      <p:ext uri="{BB962C8B-B14F-4D97-AF65-F5344CB8AC3E}">
        <p14:creationId xmlns:p14="http://schemas.microsoft.com/office/powerpoint/2010/main" val="3096901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94"/>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1115615" y="116632"/>
            <a:ext cx="7867875" cy="584775"/>
          </a:xfrm>
          <a:prstGeom prst="rect">
            <a:avLst/>
          </a:prstGeom>
        </p:spPr>
        <p:txBody>
          <a:bodyPr wrap="square">
            <a:spAutoFit/>
          </a:bodyPr>
          <a:lstStyle/>
          <a:p>
            <a:pPr algn="ctr"/>
            <a:r>
              <a:rPr lang="fr-CA" sz="3200" b="1" dirty="0" smtClean="0">
                <a:solidFill>
                  <a:srgbClr val="601B77"/>
                </a:solidFill>
                <a:latin typeface="Arial Narrow" panose="020B0606020202030204" pitchFamily="34" charset="0"/>
                <a:ea typeface="+mj-ea"/>
                <a:cs typeface="Aharoni" panose="02010803020104030203" pitchFamily="2" charset="-79"/>
              </a:rPr>
              <a:t>La prière d’envoi</a:t>
            </a:r>
            <a:endParaRPr lang="fr-CA" sz="3200" b="1" dirty="0">
              <a:solidFill>
                <a:srgbClr val="601B77"/>
              </a:solidFill>
              <a:latin typeface="Arial Narrow" panose="020B0606020202030204" pitchFamily="34" charset="0"/>
              <a:ea typeface="+mj-ea"/>
              <a:cs typeface="Aharoni" panose="02010803020104030203" pitchFamily="2" charset="-79"/>
            </a:endParaRPr>
          </a:p>
        </p:txBody>
      </p:sp>
      <p:sp>
        <p:nvSpPr>
          <p:cNvPr id="3" name="ZoneTexte 2"/>
          <p:cNvSpPr txBox="1"/>
          <p:nvPr/>
        </p:nvSpPr>
        <p:spPr>
          <a:xfrm>
            <a:off x="1475656" y="980728"/>
            <a:ext cx="6624736" cy="5447645"/>
          </a:xfrm>
          <a:prstGeom prst="rect">
            <a:avLst/>
          </a:prstGeom>
          <a:noFill/>
        </p:spPr>
        <p:txBody>
          <a:bodyPr wrap="square" rtlCol="0">
            <a:spAutoFit/>
          </a:bodyPr>
          <a:lstStyle/>
          <a:p>
            <a:r>
              <a:rPr lang="fr-CA" sz="2400" b="1" i="1" dirty="0"/>
              <a:t>Père très saint, pour continuer à construire le Royaume inauguré par ton Fils, renouvelle le don de ton Esprit sur l’Église de Sherbrooke. </a:t>
            </a:r>
            <a:endParaRPr lang="fr-CA" sz="2400" dirty="0"/>
          </a:p>
          <a:p>
            <a:r>
              <a:rPr lang="fr-CA" sz="2400" b="1" i="1" dirty="0"/>
              <a:t>Qu’il parle aujourd’hui par la bouche de personnes que tu envoies, </a:t>
            </a:r>
            <a:endParaRPr lang="fr-CA" sz="2400" dirty="0"/>
          </a:p>
          <a:p>
            <a:r>
              <a:rPr lang="fr-CA" sz="2400" b="1" i="1" dirty="0"/>
              <a:t>Qu’il ouvre l’oreille de celles et ceux qui écoutent ta parole, </a:t>
            </a:r>
            <a:endParaRPr lang="fr-CA" sz="2400" dirty="0"/>
          </a:p>
          <a:p>
            <a:r>
              <a:rPr lang="fr-CA" sz="2400" b="1" i="1" dirty="0"/>
              <a:t>Qu’il guérisse par la main de tes disciples, </a:t>
            </a:r>
            <a:endParaRPr lang="fr-CA" sz="2400" dirty="0"/>
          </a:p>
          <a:p>
            <a:r>
              <a:rPr lang="fr-CA" sz="2400" b="1" i="1" dirty="0"/>
              <a:t>Qu’il emplisse de joie le </a:t>
            </a:r>
            <a:r>
              <a:rPr lang="fr-CA" sz="2400" b="1" i="1" dirty="0" err="1"/>
              <a:t>coeur</a:t>
            </a:r>
            <a:r>
              <a:rPr lang="fr-CA" sz="2400" b="1" i="1" dirty="0"/>
              <a:t> des fidèles, </a:t>
            </a:r>
            <a:endParaRPr lang="fr-CA" sz="2400" dirty="0"/>
          </a:p>
          <a:p>
            <a:r>
              <a:rPr lang="fr-CA" sz="2400" b="1" i="1" dirty="0"/>
              <a:t>Qu’il rassure celles et ceux qui doutent, </a:t>
            </a:r>
            <a:endParaRPr lang="fr-CA" sz="2400" dirty="0"/>
          </a:p>
          <a:p>
            <a:r>
              <a:rPr lang="fr-CA" sz="2400" b="1" i="1" dirty="0"/>
              <a:t>Qu’il touche les gens qui ne croient pas, </a:t>
            </a:r>
            <a:endParaRPr lang="fr-CA" sz="2400" dirty="0"/>
          </a:p>
          <a:p>
            <a:r>
              <a:rPr lang="fr-CA" sz="2400" b="1" i="1" dirty="0"/>
              <a:t>Qu’il accueille dans la gloire éternelle celles et ceux à qui nous avons proposé la vie en abondance. </a:t>
            </a:r>
            <a:endParaRPr lang="fr-CA" sz="2400" dirty="0"/>
          </a:p>
          <a:p>
            <a:endParaRPr lang="fr-CA" dirty="0"/>
          </a:p>
          <a:p>
            <a:pPr>
              <a:spcAft>
                <a:spcPts val="1800"/>
              </a:spcAft>
            </a:pPr>
            <a:endParaRPr lang="fr-CA" dirty="0" smtClean="0"/>
          </a:p>
        </p:txBody>
      </p:sp>
    </p:spTree>
    <p:extLst>
      <p:ext uri="{BB962C8B-B14F-4D97-AF65-F5344CB8AC3E}">
        <p14:creationId xmlns:p14="http://schemas.microsoft.com/office/powerpoint/2010/main" val="1070075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ondDiapo PPt_f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7485" cy="6858000"/>
          </a:xfrm>
          <a:prstGeom prst="rect">
            <a:avLst/>
          </a:prstGeom>
        </p:spPr>
      </p:pic>
    </p:spTree>
    <p:extLst>
      <p:ext uri="{BB962C8B-B14F-4D97-AF65-F5344CB8AC3E}">
        <p14:creationId xmlns:p14="http://schemas.microsoft.com/office/powerpoint/2010/main" val="364527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J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 y="-34919"/>
            <a:ext cx="9144000" cy="6858000"/>
          </a:xfrm>
          <a:prstGeom prst="rect">
            <a:avLst/>
          </a:prstGeom>
        </p:spPr>
      </p:pic>
      <p:sp>
        <p:nvSpPr>
          <p:cNvPr id="2" name="Espace réservé du contenu 1"/>
          <p:cNvSpPr>
            <a:spLocks noGrp="1"/>
          </p:cNvSpPr>
          <p:nvPr>
            <p:ph sz="half" idx="1"/>
          </p:nvPr>
        </p:nvSpPr>
        <p:spPr>
          <a:xfrm>
            <a:off x="2329216" y="71900"/>
            <a:ext cx="5616624" cy="864096"/>
          </a:xfrm>
        </p:spPr>
        <p:txBody>
          <a:bodyPr>
            <a:normAutofit/>
          </a:bodyPr>
          <a:lstStyle/>
          <a:p>
            <a:pPr marL="0" lvl="0" indent="0" algn="ctr">
              <a:buNone/>
            </a:pPr>
            <a:r>
              <a:rPr lang="fr-CA" altLang="fr-FR" sz="3200" b="1" dirty="0">
                <a:latin typeface="Arial Narrow" panose="020B0606020202030204" pitchFamily="34" charset="0"/>
                <a:ea typeface="Calibri" pitchFamily="34" charset="0"/>
                <a:cs typeface="Times New Roman" panose="02020603050405020304" pitchFamily="18" charset="0"/>
              </a:rPr>
              <a:t>TABLE DES MATIÈRES</a:t>
            </a:r>
            <a:endParaRPr lang="fr-CA" altLang="fr-FR" sz="3200" dirty="0">
              <a:latin typeface="Arial Narrow" panose="020B0606020202030204" pitchFamily="34" charset="0"/>
              <a:cs typeface="Times New Roman" panose="02020603050405020304" pitchFamily="18" charset="0"/>
            </a:endParaRPr>
          </a:p>
          <a:p>
            <a:endParaRPr lang="fr-CA" dirty="0"/>
          </a:p>
        </p:txBody>
      </p:sp>
      <p:sp>
        <p:nvSpPr>
          <p:cNvPr id="4" name="Rectangle 3"/>
          <p:cNvSpPr/>
          <p:nvPr/>
        </p:nvSpPr>
        <p:spPr>
          <a:xfrm>
            <a:off x="539552" y="674097"/>
            <a:ext cx="8424936" cy="6217087"/>
          </a:xfrm>
          <a:prstGeom prst="rect">
            <a:avLst/>
          </a:prstGeom>
        </p:spPr>
        <p:txBody>
          <a:bodyPr wrap="square">
            <a:spAutoFit/>
          </a:bodyPr>
          <a:lstStyle/>
          <a:p>
            <a:pPr marL="514350" indent="-514350">
              <a:spcBef>
                <a:spcPts val="600"/>
              </a:spcBef>
              <a:spcAft>
                <a:spcPts val="600"/>
              </a:spcAft>
              <a:buFont typeface="+mj-lt"/>
              <a:buAutoNum type="romanUcPeriod"/>
            </a:pPr>
            <a:r>
              <a:rPr lang="fr-CA" sz="2400" b="1" dirty="0" smtClean="0">
                <a:latin typeface="Arial Narrow" panose="020B0606020202030204" pitchFamily="34" charset="0"/>
                <a:cs typeface="Times New Roman" panose="02020603050405020304" pitchFamily="18" charset="0"/>
              </a:rPr>
              <a:t>Organisation pastorale et administrative </a:t>
            </a:r>
          </a:p>
          <a:p>
            <a:pPr marL="400050" indent="-400050">
              <a:spcBef>
                <a:spcPts val="600"/>
              </a:spcBef>
              <a:spcAft>
                <a:spcPts val="600"/>
              </a:spcAft>
              <a:buAutoNum type="romanUcPeriod"/>
            </a:pPr>
            <a:r>
              <a:rPr lang="fr-CA" sz="2400" b="1" dirty="0" smtClean="0">
                <a:latin typeface="Arial Narrow" panose="020B0606020202030204" pitchFamily="34" charset="0"/>
                <a:cs typeface="Times New Roman" panose="02020603050405020304" pitchFamily="18" charset="0"/>
              </a:rPr>
              <a:t>	Présentation et situation religieuse générale du diocèse</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III.   Ministère épiscopal</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IV. 	Vie chrétienne liturgique et sacramentelle</a:t>
            </a:r>
          </a:p>
          <a:p>
            <a:pPr marL="514350" indent="-514350">
              <a:spcBef>
                <a:spcPts val="600"/>
              </a:spcBef>
              <a:spcAft>
                <a:spcPts val="600"/>
              </a:spcAft>
              <a:buAutoNum type="romanUcPeriod" startAt="5"/>
            </a:pPr>
            <a:r>
              <a:rPr lang="fr-CA" sz="2400" b="1" dirty="0" smtClean="0">
                <a:latin typeface="Arial Narrow" panose="020B0606020202030204" pitchFamily="34" charset="0"/>
                <a:cs typeface="Times New Roman" panose="02020603050405020304" pitchFamily="18" charset="0"/>
              </a:rPr>
              <a:t>Éducation catholique</a:t>
            </a:r>
          </a:p>
          <a:p>
            <a:pPr marL="514350" indent="-514350">
              <a:spcBef>
                <a:spcPts val="600"/>
              </a:spcBef>
              <a:spcAft>
                <a:spcPts val="600"/>
              </a:spcAft>
              <a:buAutoNum type="romanUcPeriod" startAt="5"/>
            </a:pPr>
            <a:r>
              <a:rPr lang="fr-CA" sz="2400" b="1" dirty="0" smtClean="0">
                <a:latin typeface="Arial Narrow" panose="020B0606020202030204" pitchFamily="34" charset="0"/>
                <a:cs typeface="Times New Roman" panose="02020603050405020304" pitchFamily="18" charset="0"/>
              </a:rPr>
              <a:t>Catéchèse</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VII.</a:t>
            </a:r>
            <a:r>
              <a:rPr lang="fr-CA" sz="2400" b="1" dirty="0">
                <a:latin typeface="Arial Narrow" panose="020B0606020202030204" pitchFamily="34" charset="0"/>
                <a:cs typeface="Times New Roman" panose="02020603050405020304" pitchFamily="18" charset="0"/>
              </a:rPr>
              <a:t> </a:t>
            </a:r>
            <a:r>
              <a:rPr lang="fr-CA" sz="2400" b="1" dirty="0" smtClean="0">
                <a:latin typeface="Arial Narrow" panose="020B0606020202030204" pitchFamily="34" charset="0"/>
                <a:cs typeface="Times New Roman" panose="02020603050405020304" pitchFamily="18" charset="0"/>
              </a:rPr>
              <a:t> Ministère et vie du clergé</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VIII.</a:t>
            </a:r>
            <a:r>
              <a:rPr lang="fr-CA" sz="2400" b="1" dirty="0">
                <a:latin typeface="Arial Narrow" panose="020B0606020202030204" pitchFamily="34" charset="0"/>
                <a:cs typeface="Times New Roman" panose="02020603050405020304" pitchFamily="18" charset="0"/>
              </a:rPr>
              <a:t> </a:t>
            </a:r>
            <a:r>
              <a:rPr lang="fr-CA" sz="2400" b="1" dirty="0" smtClean="0">
                <a:latin typeface="Arial Narrow" panose="020B0606020202030204" pitchFamily="34" charset="0"/>
                <a:cs typeface="Times New Roman" panose="02020603050405020304" pitchFamily="18" charset="0"/>
              </a:rPr>
              <a:t>Instituts de vie consacrée et sociétés de vie apostolique	</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IX.  Coopération missionnaire	</a:t>
            </a:r>
          </a:p>
          <a:p>
            <a:pPr>
              <a:spcBef>
                <a:spcPts val="600"/>
              </a:spcBef>
              <a:spcAft>
                <a:spcPts val="600"/>
              </a:spcAft>
            </a:pPr>
            <a:r>
              <a:rPr lang="fr-CA" sz="2400" b="1" dirty="0" smtClean="0">
                <a:latin typeface="Arial Narrow" panose="020B0606020202030204" pitchFamily="34" charset="0"/>
                <a:cs typeface="Times New Roman" panose="02020603050405020304" pitchFamily="18" charset="0"/>
              </a:rPr>
              <a:t>X.	Laïcs</a:t>
            </a:r>
          </a:p>
          <a:p>
            <a:pPr marL="514350" indent="-514350">
              <a:spcBef>
                <a:spcPts val="600"/>
              </a:spcBef>
              <a:spcAft>
                <a:spcPts val="600"/>
              </a:spcAft>
              <a:buAutoNum type="romanUcPeriod" startAt="11"/>
            </a:pPr>
            <a:r>
              <a:rPr lang="fr-CA" sz="2400" b="1" dirty="0" smtClean="0">
                <a:latin typeface="Arial Narrow" panose="020B0606020202030204" pitchFamily="34" charset="0"/>
                <a:cs typeface="Times New Roman" panose="02020603050405020304" pitchFamily="18" charset="0"/>
              </a:rPr>
              <a:t>Œcuménisme	</a:t>
            </a:r>
          </a:p>
          <a:p>
            <a:pPr marL="514350" indent="-514350">
              <a:spcBef>
                <a:spcPts val="600"/>
              </a:spcBef>
              <a:spcAft>
                <a:spcPts val="600"/>
              </a:spcAft>
              <a:buAutoNum type="romanUcPeriod" startAt="11"/>
            </a:pPr>
            <a:r>
              <a:rPr lang="fr-CA" sz="2400" b="1" dirty="0" smtClean="0">
                <a:latin typeface="Arial Narrow" panose="020B0606020202030204" pitchFamily="34" charset="0"/>
                <a:cs typeface="Times New Roman" panose="02020603050405020304" pitchFamily="18" charset="0"/>
              </a:rPr>
              <a:t> Autres religions</a:t>
            </a:r>
            <a:endParaRPr lang="fr-CA" sz="2400" b="1"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41800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J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contenu 1"/>
          <p:cNvSpPr>
            <a:spLocks noGrp="1"/>
          </p:cNvSpPr>
          <p:nvPr>
            <p:ph sz="half" idx="1"/>
          </p:nvPr>
        </p:nvSpPr>
        <p:spPr>
          <a:xfrm>
            <a:off x="2329216" y="71900"/>
            <a:ext cx="5616624" cy="864096"/>
          </a:xfrm>
        </p:spPr>
        <p:txBody>
          <a:bodyPr>
            <a:normAutofit fontScale="85000" lnSpcReduction="20000"/>
          </a:bodyPr>
          <a:lstStyle/>
          <a:p>
            <a:pPr marL="0" lvl="0" indent="0" algn="ctr">
              <a:buNone/>
            </a:pPr>
            <a:r>
              <a:rPr lang="fr-CA" altLang="fr-FR" sz="3500" b="1" dirty="0">
                <a:latin typeface="Arial Narrow" panose="020B0606020202030204" pitchFamily="34" charset="0"/>
                <a:ea typeface="Calibri" pitchFamily="34" charset="0"/>
                <a:cs typeface="Times New Roman" panose="02020603050405020304" pitchFamily="18" charset="0"/>
              </a:rPr>
              <a:t>TABLE DES MATIÈRES</a:t>
            </a:r>
            <a:endParaRPr lang="fr-CA" altLang="fr-FR" sz="3500" b="1" dirty="0">
              <a:latin typeface="Arial Narrow" panose="020B0606020202030204" pitchFamily="34" charset="0"/>
              <a:cs typeface="Times New Roman" panose="02020603050405020304" pitchFamily="18" charset="0"/>
            </a:endParaRPr>
          </a:p>
          <a:p>
            <a:pPr marL="0" indent="0" algn="ctr">
              <a:buNone/>
            </a:pPr>
            <a:r>
              <a:rPr lang="fr-CA" dirty="0" smtClean="0"/>
              <a:t>suite</a:t>
            </a:r>
            <a:endParaRPr lang="fr-CA" dirty="0"/>
          </a:p>
        </p:txBody>
      </p:sp>
      <p:sp>
        <p:nvSpPr>
          <p:cNvPr id="4" name="Rectangle 3"/>
          <p:cNvSpPr/>
          <p:nvPr/>
        </p:nvSpPr>
        <p:spPr>
          <a:xfrm>
            <a:off x="827584" y="1124744"/>
            <a:ext cx="7704856" cy="5216813"/>
          </a:xfrm>
          <a:prstGeom prst="rect">
            <a:avLst/>
          </a:prstGeom>
        </p:spPr>
        <p:txBody>
          <a:bodyPr wrap="square">
            <a:spAutoFit/>
          </a:bodyPr>
          <a:lstStyle/>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XIII.   Pastorale de la famille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XIV.   Évangélisation de la culture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XV.    Moyens de communication sociale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XVI.   Justice sociale et doctrine sociale de l’église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XVII.  Charité. Promotion humaine et chrétienne	</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XVIII. Pastorale de la santé</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XIX.   Pastorale des migrants et des itinérants</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XX.    Biens artistiques et historiques de l’église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XXI.   Situation économique du diocèse</a:t>
            </a:r>
          </a:p>
          <a:p>
            <a:pPr>
              <a:spcBef>
                <a:spcPts val="600"/>
              </a:spcBef>
              <a:spcAft>
                <a:spcPts val="600"/>
              </a:spcAft>
            </a:pPr>
            <a:r>
              <a:rPr lang="fr-CA" sz="2400" b="1" dirty="0" smtClean="0">
                <a:latin typeface="Times New Roman" panose="02020603050405020304" pitchFamily="18" charset="0"/>
                <a:cs typeface="Times New Roman" panose="02020603050405020304" pitchFamily="18" charset="0"/>
              </a:rPr>
              <a:t>XXII.  Évaluation générale et perspectives d’avenir</a:t>
            </a:r>
            <a:endParaRPr lang="fr-C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384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21"/>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a:solidFill>
                  <a:srgbClr val="601B77"/>
                </a:solidFill>
                <a:latin typeface="Arial Narrow" panose="020B0606020202030204" pitchFamily="34" charset="0"/>
                <a:cs typeface="Aharoni" panose="02010803020104030203" pitchFamily="2" charset="-79"/>
              </a:rPr>
              <a:t>Présentation et situation religieuse générale du diocèse </a:t>
            </a:r>
            <a:endParaRPr lang="fr-FR" sz="3000" dirty="0">
              <a:solidFill>
                <a:srgbClr val="601B77"/>
              </a:solidFill>
              <a:effectLst>
                <a:outerShdw blurRad="50800" dist="38100" dir="5400000" algn="t" rotWithShape="0">
                  <a:prstClr val="black">
                    <a:alpha val="40000"/>
                  </a:prstClr>
                </a:outerShdw>
              </a:effectLst>
            </a:endParaRPr>
          </a:p>
        </p:txBody>
      </p:sp>
      <p:graphicFrame>
        <p:nvGraphicFramePr>
          <p:cNvPr id="6" name="Tableau 5"/>
          <p:cNvGraphicFramePr>
            <a:graphicFrameLocks noGrp="1"/>
          </p:cNvGraphicFramePr>
          <p:nvPr>
            <p:extLst>
              <p:ext uri="{D42A27DB-BD31-4B8C-83A1-F6EECF244321}">
                <p14:modId xmlns:p14="http://schemas.microsoft.com/office/powerpoint/2010/main" val="1908231265"/>
              </p:ext>
            </p:extLst>
          </p:nvPr>
        </p:nvGraphicFramePr>
        <p:xfrm>
          <a:off x="1475656" y="1844824"/>
          <a:ext cx="7416824" cy="4733664"/>
        </p:xfrm>
        <a:graphic>
          <a:graphicData uri="http://schemas.openxmlformats.org/drawingml/2006/table">
            <a:tbl>
              <a:tblPr firstRow="1" firstCol="1" bandRow="1"/>
              <a:tblGrid>
                <a:gridCol w="3598390"/>
                <a:gridCol w="1790321"/>
                <a:gridCol w="2028113"/>
              </a:tblGrid>
              <a:tr h="432048">
                <a:tc gridSpan="3">
                  <a:txBody>
                    <a:bodyPr/>
                    <a:lstStyle/>
                    <a:p>
                      <a:pPr marL="0" marR="0" algn="ctr">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Tableau statistique général du diocèse</a:t>
                      </a:r>
                      <a:endParaRPr lang="fr-CA"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r>
              <a:tr h="358468">
                <a:tc>
                  <a:txBody>
                    <a:bodyPr/>
                    <a:lstStyle/>
                    <a:p>
                      <a:pPr marL="0" marR="0">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1</a:t>
                      </a:r>
                      <a:r>
                        <a:rPr lang="fr-CA" sz="1800" b="1" baseline="30000" dirty="0">
                          <a:solidFill>
                            <a:schemeClr val="tx1"/>
                          </a:solidFill>
                          <a:effectLst/>
                          <a:latin typeface="Times New Roman" panose="02020603050405020304" pitchFamily="18" charset="0"/>
                          <a:ea typeface="Calibri"/>
                          <a:cs typeface="Times New Roman" panose="02020603050405020304" pitchFamily="18" charset="0"/>
                        </a:rPr>
                        <a:t>er</a:t>
                      </a:r>
                      <a:r>
                        <a:rPr lang="fr-CA" sz="1800" b="1" dirty="0">
                          <a:solidFill>
                            <a:schemeClr val="tx1"/>
                          </a:solidFill>
                          <a:effectLst/>
                          <a:latin typeface="Times New Roman" panose="02020603050405020304" pitchFamily="18" charset="0"/>
                          <a:ea typeface="Calibri"/>
                          <a:cs typeface="Times New Roman" panose="02020603050405020304" pitchFamily="18" charset="0"/>
                        </a:rPr>
                        <a:t> octobre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31 décembre 2015</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Superficie</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8000 km</a:t>
                      </a:r>
                      <a:r>
                        <a:rPr lang="fr-CA" sz="1800" baseline="30000" dirty="0">
                          <a:solidFill>
                            <a:schemeClr val="tx1"/>
                          </a:solidFill>
                          <a:effectLst/>
                          <a:latin typeface="Times New Roman" panose="02020603050405020304" pitchFamily="18" charset="0"/>
                          <a:ea typeface="Calibri"/>
                          <a:cs typeface="Times New Roman" panose="02020603050405020304" pitchFamily="18" charset="0"/>
                        </a:rPr>
                        <a:t>2</a:t>
                      </a:r>
                      <a:endParaRPr lang="fr-CA"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8000 km</a:t>
                      </a:r>
                      <a:r>
                        <a:rPr lang="fr-CA" sz="1800" baseline="30000" dirty="0">
                          <a:solidFill>
                            <a:schemeClr val="tx1"/>
                          </a:solidFill>
                          <a:effectLst/>
                          <a:latin typeface="Times New Roman" panose="02020603050405020304" pitchFamily="18" charset="0"/>
                          <a:ea typeface="Calibri"/>
                          <a:cs typeface="Times New Roman" panose="02020603050405020304" pitchFamily="18" charset="0"/>
                        </a:rPr>
                        <a:t>2</a:t>
                      </a:r>
                      <a:endParaRPr lang="fr-CA"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Population totale</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a:solidFill>
                            <a:schemeClr val="tx1"/>
                          </a:solidFill>
                          <a:effectLst/>
                          <a:latin typeface="Times New Roman" panose="02020603050405020304" pitchFamily="18" charset="0"/>
                          <a:ea typeface="Calibri"/>
                          <a:cs typeface="Times New Roman" panose="02020603050405020304" pitchFamily="18" charset="0"/>
                        </a:rPr>
                        <a:t>300 000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319 254</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Catholiques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245 945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268 173</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Prêtres diocésains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smtClean="0">
                          <a:solidFill>
                            <a:schemeClr val="tx1"/>
                          </a:solidFill>
                          <a:effectLst/>
                          <a:latin typeface="Times New Roman" panose="02020603050405020304" pitchFamily="18" charset="0"/>
                          <a:ea typeface="Calibri"/>
                          <a:cs typeface="Times New Roman" panose="02020603050405020304" pitchFamily="18" charset="0"/>
                        </a:rPr>
                        <a:t>164</a:t>
                      </a:r>
                      <a:endParaRPr lang="fr-CA"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smtClean="0">
                          <a:solidFill>
                            <a:schemeClr val="tx1"/>
                          </a:solidFill>
                          <a:effectLst/>
                          <a:latin typeface="Times New Roman" panose="02020603050405020304" pitchFamily="18" charset="0"/>
                          <a:ea typeface="Calibri"/>
                          <a:cs typeface="Times New Roman" panose="02020603050405020304" pitchFamily="18" charset="0"/>
                        </a:rPr>
                        <a:t>144</a:t>
                      </a:r>
                      <a:endParaRPr lang="fr-CA"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Prêtres religieux</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Grands séminaristes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Petits séminaristes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Religieux non prêtres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Religieuses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514</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Paroisses</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a:solidFill>
                            <a:schemeClr val="tx1"/>
                          </a:solidFill>
                          <a:effectLst/>
                          <a:latin typeface="Times New Roman" panose="02020603050405020304" pitchFamily="18" charset="0"/>
                          <a:ea typeface="Calibri"/>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8">
                <a:tc>
                  <a:txBody>
                    <a:bodyPr/>
                    <a:lstStyle/>
                    <a:p>
                      <a:pPr marL="0" marR="0">
                        <a:lnSpc>
                          <a:spcPct val="130000"/>
                        </a:lnSpc>
                        <a:spcBef>
                          <a:spcPts val="0"/>
                        </a:spcBef>
                        <a:spcAft>
                          <a:spcPts val="0"/>
                        </a:spcAft>
                      </a:pPr>
                      <a:r>
                        <a:rPr lang="fr-CA" sz="1800" b="1" dirty="0">
                          <a:solidFill>
                            <a:schemeClr val="tx1"/>
                          </a:solidFill>
                          <a:effectLst/>
                          <a:latin typeface="Times New Roman" panose="02020603050405020304" pitchFamily="18" charset="0"/>
                          <a:ea typeface="Calibri"/>
                          <a:cs typeface="Times New Roman" panose="02020603050405020304" pitchFamily="18" charset="0"/>
                        </a:rPr>
                        <a:t>Instituts catholiques d’éducation</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a:solidFill>
                            <a:schemeClr val="tx1"/>
                          </a:solidFill>
                          <a:effectLst/>
                          <a:latin typeface="Times New Roman" panose="02020603050405020304" pitchFamily="18" charset="0"/>
                          <a:ea typeface="Calibri"/>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fr-CA" sz="1800" dirty="0">
                          <a:solidFill>
                            <a:schemeClr val="tx1"/>
                          </a:solidFill>
                          <a:effectLst/>
                          <a:latin typeface="Times New Roman" panose="02020603050405020304" pitchFamily="18" charset="0"/>
                          <a:ea typeface="Calibri"/>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595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738502" y="116632"/>
            <a:ext cx="4541628" cy="1077218"/>
          </a:xfrm>
          <a:prstGeom prst="rect">
            <a:avLst/>
          </a:prstGeom>
        </p:spPr>
        <p:txBody>
          <a:bodyPr wrap="none">
            <a:spAutoFit/>
          </a:bodyPr>
          <a:lstStyle/>
          <a:p>
            <a:pPr algn="ctr"/>
            <a:r>
              <a:rPr lang="fr-CA" sz="3200" b="1" dirty="0">
                <a:solidFill>
                  <a:srgbClr val="601B77"/>
                </a:solidFill>
                <a:latin typeface="Arial Narrow" panose="020B0606020202030204" pitchFamily="34" charset="0"/>
                <a:ea typeface="+mj-ea"/>
                <a:cs typeface="Aharoni" panose="02010803020104030203" pitchFamily="2" charset="-79"/>
              </a:rPr>
              <a:t>Vie </a:t>
            </a:r>
            <a:r>
              <a:rPr lang="fr-CA" sz="3200" b="1" dirty="0" smtClean="0">
                <a:solidFill>
                  <a:srgbClr val="601B77"/>
                </a:solidFill>
                <a:latin typeface="Arial Narrow" panose="020B0606020202030204" pitchFamily="34" charset="0"/>
                <a:ea typeface="+mj-ea"/>
                <a:cs typeface="Aharoni" panose="02010803020104030203" pitchFamily="2" charset="-79"/>
              </a:rPr>
              <a:t>chrétienne</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 </a:t>
            </a:r>
            <a:r>
              <a:rPr lang="fr-CA" sz="3200" b="1" dirty="0">
                <a:solidFill>
                  <a:srgbClr val="601B77"/>
                </a:solidFill>
                <a:latin typeface="Arial Narrow" panose="020B0606020202030204" pitchFamily="34" charset="0"/>
                <a:ea typeface="+mj-ea"/>
                <a:cs typeface="Aharoni" panose="02010803020104030203" pitchFamily="2" charset="-79"/>
              </a:rPr>
              <a:t>liturgique et </a:t>
            </a:r>
            <a:r>
              <a:rPr lang="fr-CA" sz="3200" b="1" dirty="0" smtClean="0">
                <a:solidFill>
                  <a:srgbClr val="601B77"/>
                </a:solidFill>
                <a:latin typeface="Arial Narrow" panose="020B0606020202030204" pitchFamily="34" charset="0"/>
                <a:ea typeface="+mj-ea"/>
                <a:cs typeface="Aharoni" panose="02010803020104030203" pitchFamily="2" charset="-79"/>
              </a:rPr>
              <a:t>sacramentelle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9" name="Tableau 8"/>
          <p:cNvGraphicFramePr>
            <a:graphicFrameLocks noGrp="1"/>
          </p:cNvGraphicFramePr>
          <p:nvPr>
            <p:extLst>
              <p:ext uri="{D42A27DB-BD31-4B8C-83A1-F6EECF244321}">
                <p14:modId xmlns:p14="http://schemas.microsoft.com/office/powerpoint/2010/main" val="2550716167"/>
              </p:ext>
            </p:extLst>
          </p:nvPr>
        </p:nvGraphicFramePr>
        <p:xfrm>
          <a:off x="1187624" y="1772816"/>
          <a:ext cx="7272808" cy="4352865"/>
        </p:xfrm>
        <a:graphic>
          <a:graphicData uri="http://schemas.openxmlformats.org/drawingml/2006/table">
            <a:tbl>
              <a:tblPr firstRow="1" firstCol="1" lastRow="1" lastCol="1" bandRow="1" bandCol="1"/>
              <a:tblGrid>
                <a:gridCol w="2837566"/>
                <a:gridCol w="1410906"/>
                <a:gridCol w="1440160"/>
                <a:gridCol w="1584176"/>
              </a:tblGrid>
              <a:tr h="492325">
                <a:tc>
                  <a:txBody>
                    <a:bodyPr/>
                    <a:lstStyle/>
                    <a:p>
                      <a:pPr marL="0" marR="0">
                        <a:lnSpc>
                          <a:spcPct val="115000"/>
                        </a:lnSpc>
                        <a:spcBef>
                          <a:spcPts val="0"/>
                        </a:spcBef>
                        <a:spcAft>
                          <a:spcPts val="0"/>
                        </a:spcAft>
                      </a:pPr>
                      <a:r>
                        <a:rPr lang="fr-CA" sz="2000" cap="small" dirty="0">
                          <a:effectLst/>
                          <a:latin typeface="Times New Roman" panose="02020603050405020304" pitchFamily="18" charset="0"/>
                          <a:ea typeface="Calibri"/>
                          <a:cs typeface="Times New Roman" panose="02020603050405020304" pitchFamily="18" charset="0"/>
                        </a:rPr>
                        <a:t> </a:t>
                      </a:r>
                      <a:endParaRPr lang="fr-CA" sz="2000"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cap="small" dirty="0" smtClean="0">
                          <a:effectLst/>
                          <a:latin typeface="Times New Roman" panose="02020603050405020304" pitchFamily="18" charset="0"/>
                          <a:ea typeface="Calibri"/>
                          <a:cs typeface="Times New Roman" panose="02020603050405020304" pitchFamily="18" charset="0"/>
                        </a:rPr>
                        <a:t>Oct. </a:t>
                      </a:r>
                      <a:r>
                        <a:rPr lang="fr-CA" sz="2000" b="1" cap="small" dirty="0">
                          <a:effectLst/>
                          <a:latin typeface="Times New Roman" panose="02020603050405020304" pitchFamily="18" charset="0"/>
                          <a:ea typeface="Calibri"/>
                          <a:cs typeface="Times New Roman" panose="02020603050405020304" pitchFamily="18" charset="0"/>
                        </a:rPr>
                        <a:t>2005</a:t>
                      </a:r>
                      <a:endParaRPr lang="fr-CA" sz="20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cap="small" dirty="0" smtClean="0">
                          <a:effectLst/>
                          <a:latin typeface="Times New Roman" panose="02020603050405020304" pitchFamily="18" charset="0"/>
                          <a:ea typeface="Calibri"/>
                          <a:cs typeface="Times New Roman" panose="02020603050405020304" pitchFamily="18" charset="0"/>
                        </a:rPr>
                        <a:t>Oct.</a:t>
                      </a:r>
                      <a:r>
                        <a:rPr lang="fr-CA" sz="2000" b="1" dirty="0" smtClean="0">
                          <a:effectLst/>
                          <a:latin typeface="Times New Roman" panose="02020603050405020304" pitchFamily="18" charset="0"/>
                          <a:ea typeface="Calibri"/>
                          <a:cs typeface="Times New Roman" panose="02020603050405020304" pitchFamily="18" charset="0"/>
                        </a:rPr>
                        <a:t> </a:t>
                      </a:r>
                      <a:r>
                        <a:rPr lang="fr-CA" sz="2000" b="1" dirty="0">
                          <a:effectLst/>
                          <a:latin typeface="Times New Roman" panose="02020603050405020304" pitchFamily="18" charset="0"/>
                          <a:ea typeface="Calibri"/>
                          <a:cs typeface="Times New Roman" panose="02020603050405020304" pitchFamily="18" charset="0"/>
                        </a:rPr>
                        <a:t>2011</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31 déc. 2015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25">
                <a:tc>
                  <a:txBody>
                    <a:bodyPr/>
                    <a:lstStyle/>
                    <a:p>
                      <a:pPr marL="0" marR="0">
                        <a:lnSpc>
                          <a:spcPct val="115000"/>
                        </a:lnSpc>
                        <a:spcBef>
                          <a:spcPts val="0"/>
                        </a:spcBef>
                        <a:spcAft>
                          <a:spcPts val="0"/>
                        </a:spcAft>
                      </a:pPr>
                      <a:r>
                        <a:rPr lang="fr-CA" sz="2000" b="1" dirty="0" smtClean="0">
                          <a:effectLst/>
                          <a:latin typeface="Times New Roman" panose="02020603050405020304" pitchFamily="18" charset="0"/>
                          <a:ea typeface="Calibri"/>
                          <a:cs typeface="Times New Roman" panose="02020603050405020304" pitchFamily="18" charset="0"/>
                        </a:rPr>
                        <a:t>Baptêmes</a:t>
                      </a:r>
                    </a:p>
                    <a:p>
                      <a:pPr marL="0" marR="0">
                        <a:lnSpc>
                          <a:spcPct val="115000"/>
                        </a:lnSpc>
                        <a:spcBef>
                          <a:spcPts val="0"/>
                        </a:spcBef>
                        <a:spcAft>
                          <a:spcPts val="0"/>
                        </a:spcAft>
                      </a:pPr>
                      <a:endParaRPr lang="fr-CA" sz="20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2254</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1810</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Calibri"/>
                          <a:cs typeface="Times New Roman" panose="02020603050405020304" pitchFamily="18" charset="0"/>
                        </a:rPr>
                        <a:t>1495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1082999">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Naissances</a:t>
                      </a:r>
                    </a:p>
                    <a:p>
                      <a:pPr marL="0" marR="0">
                        <a:lnSpc>
                          <a:spcPct val="115000"/>
                        </a:lnSpc>
                        <a:spcBef>
                          <a:spcPts val="0"/>
                        </a:spcBef>
                        <a:spcAft>
                          <a:spcPts val="0"/>
                        </a:spcAft>
                      </a:pPr>
                      <a:r>
                        <a:rPr lang="fr-CA" sz="2000" b="1" dirty="0" smtClean="0">
                          <a:effectLst/>
                          <a:latin typeface="Times New Roman" panose="02020603050405020304" pitchFamily="18" charset="0"/>
                          <a:ea typeface="Calibri"/>
                          <a:cs typeface="Times New Roman" panose="02020603050405020304" pitchFamily="18" charset="0"/>
                        </a:rPr>
                        <a:t>% </a:t>
                      </a:r>
                      <a:r>
                        <a:rPr lang="fr-CA" sz="2000" b="1" dirty="0">
                          <a:effectLst/>
                          <a:latin typeface="Times New Roman" panose="02020603050405020304" pitchFamily="18" charset="0"/>
                          <a:ea typeface="Calibri"/>
                          <a:cs typeface="Times New Roman" panose="02020603050405020304" pitchFamily="18" charset="0"/>
                        </a:rPr>
                        <a:t>enfants baptisés</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2972</a:t>
                      </a:r>
                    </a:p>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 </a:t>
                      </a:r>
                      <a:r>
                        <a:rPr lang="fr-CA" sz="2000" dirty="0" smtClean="0">
                          <a:effectLst/>
                          <a:latin typeface="Times New Roman" panose="02020603050405020304" pitchFamily="18" charset="0"/>
                          <a:ea typeface="Calibri"/>
                          <a:cs typeface="Times New Roman" panose="02020603050405020304" pitchFamily="18" charset="0"/>
                        </a:rPr>
                        <a:t>76</a:t>
                      </a:r>
                      <a:r>
                        <a:rPr lang="fr-CA" sz="2000" dirty="0">
                          <a:effectLst/>
                          <a:latin typeface="Times New Roman" panose="02020603050405020304" pitchFamily="18" charset="0"/>
                          <a:ea typeface="Calibri"/>
                          <a:cs typeface="Times New Roman" panose="02020603050405020304" pitchFamily="18" charset="0"/>
                        </a:rPr>
                        <a:t>% </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3273</a:t>
                      </a:r>
                    </a:p>
                    <a:p>
                      <a:pPr marL="0" marR="0" algn="ctr">
                        <a:lnSpc>
                          <a:spcPct val="115000"/>
                        </a:lnSpc>
                        <a:spcBef>
                          <a:spcPts val="0"/>
                        </a:spcBef>
                        <a:spcAft>
                          <a:spcPts val="0"/>
                        </a:spcAft>
                      </a:pPr>
                      <a:r>
                        <a:rPr lang="fr-CA" sz="2000" dirty="0" smtClean="0">
                          <a:effectLst/>
                          <a:latin typeface="Times New Roman" panose="02020603050405020304" pitchFamily="18" charset="0"/>
                          <a:ea typeface="Calibri"/>
                          <a:cs typeface="Times New Roman" panose="02020603050405020304" pitchFamily="18" charset="0"/>
                        </a:rPr>
                        <a:t>55</a:t>
                      </a:r>
                      <a:r>
                        <a:rPr lang="fr-CA" sz="2000" dirty="0">
                          <a:effectLst/>
                          <a:latin typeface="Times New Roman" panose="02020603050405020304" pitchFamily="18" charset="0"/>
                          <a:ea typeface="Calibri"/>
                          <a:cs typeface="Times New Roman" panose="02020603050405020304" pitchFamily="18" charset="0"/>
                        </a:rPr>
                        <a:t>% </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3154</a:t>
                      </a:r>
                    </a:p>
                    <a:p>
                      <a:pPr marL="0" marR="0" algn="ctr">
                        <a:lnSpc>
                          <a:spcPct val="115000"/>
                        </a:lnSpc>
                        <a:spcBef>
                          <a:spcPts val="0"/>
                        </a:spcBef>
                        <a:spcAft>
                          <a:spcPts val="0"/>
                        </a:spcAft>
                      </a:pPr>
                      <a:r>
                        <a:rPr lang="fr-CA" sz="2000" dirty="0" smtClean="0">
                          <a:effectLst/>
                          <a:latin typeface="Times New Roman" panose="02020603050405020304" pitchFamily="18" charset="0"/>
                          <a:ea typeface="Calibri"/>
                          <a:cs typeface="Times New Roman" panose="02020603050405020304" pitchFamily="18" charset="0"/>
                        </a:rPr>
                        <a:t>47</a:t>
                      </a:r>
                      <a:r>
                        <a:rPr lang="fr-CA" sz="2000" dirty="0">
                          <a:effectLst/>
                          <a:latin typeface="Times New Roman" panose="02020603050405020304" pitchFamily="18" charset="0"/>
                          <a:ea typeface="Calibri"/>
                          <a:cs typeface="Times New Roman" panose="02020603050405020304" pitchFamily="18" charset="0"/>
                        </a:rPr>
                        <a:t>% </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584176">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 approximatif de parents </a:t>
                      </a:r>
                      <a:r>
                        <a:rPr lang="fr-CA" sz="2000" b="1" dirty="0" smtClean="0">
                          <a:effectLst/>
                          <a:latin typeface="Times New Roman" panose="02020603050405020304" pitchFamily="18" charset="0"/>
                          <a:ea typeface="Calibri"/>
                          <a:cs typeface="Times New Roman" panose="02020603050405020304" pitchFamily="18" charset="0"/>
                        </a:rPr>
                        <a:t>catholiques </a:t>
                      </a:r>
                      <a:r>
                        <a:rPr lang="fr-CA" sz="2000" b="1" dirty="0">
                          <a:effectLst/>
                          <a:latin typeface="Times New Roman" panose="02020603050405020304" pitchFamily="18" charset="0"/>
                          <a:ea typeface="Calibri"/>
                          <a:cs typeface="Times New Roman" panose="02020603050405020304" pitchFamily="18" charset="0"/>
                        </a:rPr>
                        <a:t>qui ne font pas baptiser leur enfant</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10%</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34%</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44%</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92325">
                <a:tc>
                  <a:txBody>
                    <a:bodyPr/>
                    <a:lstStyle/>
                    <a:p>
                      <a:pPr marL="0" marR="0">
                        <a:lnSpc>
                          <a:spcPct val="115000"/>
                        </a:lnSpc>
                        <a:spcBef>
                          <a:spcPts val="0"/>
                        </a:spcBef>
                        <a:spcAft>
                          <a:spcPts val="0"/>
                        </a:spcAft>
                      </a:pPr>
                      <a:r>
                        <a:rPr lang="fr-CA" sz="2000" b="1" dirty="0">
                          <a:effectLst/>
                          <a:latin typeface="Times New Roman" panose="02020603050405020304" pitchFamily="18" charset="0"/>
                          <a:ea typeface="Calibri"/>
                          <a:cs typeface="Times New Roman" panose="02020603050405020304" pitchFamily="18" charset="0"/>
                        </a:rPr>
                        <a:t>Adultes baptisés</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a:effectLst/>
                          <a:latin typeface="Times New Roman" panose="02020603050405020304" pitchFamily="18" charset="0"/>
                          <a:ea typeface="Calibri"/>
                          <a:cs typeface="Times New Roman" panose="02020603050405020304" pitchFamily="18" charset="0"/>
                        </a:rPr>
                        <a:t>3</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14</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6496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738502" y="116632"/>
            <a:ext cx="4541628" cy="1077218"/>
          </a:xfrm>
          <a:prstGeom prst="rect">
            <a:avLst/>
          </a:prstGeom>
        </p:spPr>
        <p:txBody>
          <a:bodyPr wrap="none">
            <a:spAutoFit/>
          </a:bodyPr>
          <a:lstStyle/>
          <a:p>
            <a:pPr algn="ctr"/>
            <a:r>
              <a:rPr lang="fr-CA" sz="3200" b="1" dirty="0">
                <a:solidFill>
                  <a:srgbClr val="601B77"/>
                </a:solidFill>
                <a:latin typeface="Arial Narrow" panose="020B0606020202030204" pitchFamily="34" charset="0"/>
                <a:ea typeface="+mj-ea"/>
                <a:cs typeface="Aharoni" panose="02010803020104030203" pitchFamily="2" charset="-79"/>
              </a:rPr>
              <a:t>Vie </a:t>
            </a:r>
            <a:r>
              <a:rPr lang="fr-CA" sz="3200" b="1" dirty="0" smtClean="0">
                <a:solidFill>
                  <a:srgbClr val="601B77"/>
                </a:solidFill>
                <a:latin typeface="Arial Narrow" panose="020B0606020202030204" pitchFamily="34" charset="0"/>
                <a:ea typeface="+mj-ea"/>
                <a:cs typeface="Aharoni" panose="02010803020104030203" pitchFamily="2" charset="-79"/>
              </a:rPr>
              <a:t>chrétienne</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 </a:t>
            </a:r>
            <a:r>
              <a:rPr lang="fr-CA" sz="3200" b="1" dirty="0">
                <a:solidFill>
                  <a:srgbClr val="601B77"/>
                </a:solidFill>
                <a:latin typeface="Arial Narrow" panose="020B0606020202030204" pitchFamily="34" charset="0"/>
                <a:ea typeface="+mj-ea"/>
                <a:cs typeface="Aharoni" panose="02010803020104030203" pitchFamily="2" charset="-79"/>
              </a:rPr>
              <a:t>liturgique et </a:t>
            </a:r>
            <a:r>
              <a:rPr lang="fr-CA" sz="3200" b="1" dirty="0" smtClean="0">
                <a:solidFill>
                  <a:srgbClr val="601B77"/>
                </a:solidFill>
                <a:latin typeface="Arial Narrow" panose="020B0606020202030204" pitchFamily="34" charset="0"/>
                <a:ea typeface="+mj-ea"/>
                <a:cs typeface="Aharoni" panose="02010803020104030203" pitchFamily="2" charset="-79"/>
              </a:rPr>
              <a:t>sacramentelle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3" name="Tableau 2"/>
          <p:cNvGraphicFramePr>
            <a:graphicFrameLocks noGrp="1"/>
          </p:cNvGraphicFramePr>
          <p:nvPr>
            <p:extLst>
              <p:ext uri="{D42A27DB-BD31-4B8C-83A1-F6EECF244321}">
                <p14:modId xmlns:p14="http://schemas.microsoft.com/office/powerpoint/2010/main" val="3969393968"/>
              </p:ext>
            </p:extLst>
          </p:nvPr>
        </p:nvGraphicFramePr>
        <p:xfrm>
          <a:off x="755576" y="1906440"/>
          <a:ext cx="8075240" cy="4513656"/>
        </p:xfrm>
        <a:graphic>
          <a:graphicData uri="http://schemas.openxmlformats.org/drawingml/2006/table">
            <a:tbl>
              <a:tblPr firstRow="1" firstCol="1" lastRow="1" lastCol="1" bandRow="1" bandCol="1"/>
              <a:tblGrid>
                <a:gridCol w="3178696"/>
                <a:gridCol w="1584176"/>
                <a:gridCol w="1584176"/>
                <a:gridCol w="1728192"/>
              </a:tblGrid>
              <a:tr h="1296144">
                <a:tc>
                  <a:txBody>
                    <a:bodyPr/>
                    <a:lstStyle/>
                    <a:p>
                      <a:pPr marL="0" marR="0">
                        <a:lnSpc>
                          <a:spcPct val="115000"/>
                        </a:lnSpc>
                        <a:spcBef>
                          <a:spcPts val="0"/>
                        </a:spcBef>
                        <a:spcAft>
                          <a:spcPts val="0"/>
                        </a:spcAft>
                      </a:pPr>
                      <a:r>
                        <a:rPr lang="fr-CA" sz="2800" b="1" dirty="0">
                          <a:effectLst/>
                          <a:latin typeface="Times New Roman" panose="02020603050405020304" pitchFamily="18" charset="0"/>
                          <a:ea typeface="Calibri"/>
                          <a:cs typeface="Times New Roman" panose="02020603050405020304" pitchFamily="18" charset="0"/>
                        </a:rPr>
                        <a:t>Premières communions</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1349</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a:effectLst/>
                          <a:latin typeface="Times New Roman" panose="02020603050405020304" pitchFamily="18" charset="0"/>
                          <a:ea typeface="Calibri"/>
                          <a:cs typeface="Times New Roman" panose="02020603050405020304" pitchFamily="18" charset="0"/>
                        </a:rPr>
                        <a:t>1011</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569</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marL="0" marR="0">
                        <a:lnSpc>
                          <a:spcPct val="115000"/>
                        </a:lnSpc>
                        <a:spcBef>
                          <a:spcPts val="0"/>
                        </a:spcBef>
                        <a:spcAft>
                          <a:spcPts val="0"/>
                        </a:spcAft>
                      </a:pPr>
                      <a:r>
                        <a:rPr lang="fr-CA" sz="2800" b="1" dirty="0" smtClean="0">
                          <a:effectLst/>
                          <a:latin typeface="Times New Roman" panose="02020603050405020304" pitchFamily="18" charset="0"/>
                          <a:ea typeface="Calibri"/>
                          <a:cs typeface="Times New Roman" panose="02020603050405020304" pitchFamily="18" charset="0"/>
                        </a:rPr>
                        <a:t>Confirmations</a:t>
                      </a:r>
                      <a:endParaRPr lang="fr-CA" sz="28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1605</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947</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764</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marL="0" marR="0">
                        <a:lnSpc>
                          <a:spcPct val="115000"/>
                        </a:lnSpc>
                        <a:spcBef>
                          <a:spcPts val="0"/>
                        </a:spcBef>
                        <a:spcAft>
                          <a:spcPts val="0"/>
                        </a:spcAft>
                      </a:pPr>
                      <a:r>
                        <a:rPr lang="fr-CA" sz="2800" b="1" dirty="0">
                          <a:effectLst/>
                          <a:latin typeface="Times New Roman" panose="02020603050405020304" pitchFamily="18" charset="0"/>
                          <a:ea typeface="Calibri"/>
                          <a:cs typeface="Times New Roman" panose="02020603050405020304" pitchFamily="18" charset="0"/>
                        </a:rPr>
                        <a:t>Mariages</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smtClean="0">
                          <a:effectLst/>
                          <a:latin typeface="Times New Roman" panose="02020603050405020304" pitchFamily="18" charset="0"/>
                          <a:ea typeface="Calibri"/>
                          <a:cs typeface="Times New Roman" panose="02020603050405020304" pitchFamily="18" charset="0"/>
                        </a:rPr>
                        <a:t>   799</a:t>
                      </a:r>
                      <a:r>
                        <a:rPr lang="fr-CA" sz="2800" dirty="0">
                          <a:effectLst/>
                          <a:latin typeface="Times New Roman" panose="02020603050405020304" pitchFamily="18" charset="0"/>
                          <a:ea typeface="Calibri"/>
                          <a:cs typeface="Times New Roman" panose="02020603050405020304" pitchFamily="18" charset="0"/>
                        </a:rPr>
                        <a:t>*</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smtClean="0">
                          <a:effectLst/>
                          <a:latin typeface="Times New Roman" panose="02020603050405020304" pitchFamily="18" charset="0"/>
                          <a:ea typeface="Calibri"/>
                          <a:cs typeface="Times New Roman" panose="02020603050405020304" pitchFamily="18" charset="0"/>
                        </a:rPr>
                        <a:t>  849</a:t>
                      </a:r>
                      <a:r>
                        <a:rPr lang="fr-CA" sz="2800" dirty="0">
                          <a:effectLst/>
                          <a:latin typeface="Times New Roman" panose="02020603050405020304" pitchFamily="18" charset="0"/>
                          <a:ea typeface="Calibri"/>
                          <a:cs typeface="Times New Roman" panose="02020603050405020304" pitchFamily="18" charset="0"/>
                        </a:rPr>
                        <a:t>*</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smtClean="0">
                          <a:effectLst/>
                          <a:latin typeface="Times New Roman" panose="02020603050405020304" pitchFamily="18" charset="0"/>
                          <a:ea typeface="Calibri"/>
                          <a:cs typeface="Times New Roman" panose="02020603050405020304" pitchFamily="18" charset="0"/>
                        </a:rPr>
                        <a:t>  940</a:t>
                      </a:r>
                      <a:r>
                        <a:rPr lang="fr-CA" sz="2800" dirty="0">
                          <a:effectLst/>
                          <a:latin typeface="Times New Roman" panose="02020603050405020304" pitchFamily="18" charset="0"/>
                          <a:ea typeface="Calibri"/>
                          <a:cs typeface="Times New Roman" panose="02020603050405020304" pitchFamily="18" charset="0"/>
                        </a:rPr>
                        <a:t>*</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1080120">
                <a:tc>
                  <a:txBody>
                    <a:bodyPr/>
                    <a:lstStyle/>
                    <a:p>
                      <a:pPr marL="0" marR="0">
                        <a:lnSpc>
                          <a:spcPct val="115000"/>
                        </a:lnSpc>
                        <a:spcBef>
                          <a:spcPts val="0"/>
                        </a:spcBef>
                        <a:spcAft>
                          <a:spcPts val="0"/>
                        </a:spcAft>
                      </a:pPr>
                      <a:r>
                        <a:rPr lang="fr-CA" sz="2800" b="1" dirty="0">
                          <a:effectLst/>
                          <a:latin typeface="Times New Roman" panose="02020603050405020304" pitchFamily="18" charset="0"/>
                          <a:ea typeface="Calibri"/>
                          <a:cs typeface="Times New Roman" panose="02020603050405020304" pitchFamily="18" charset="0"/>
                        </a:rPr>
                        <a:t>Mariage forme canonique</a:t>
                      </a: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smtClean="0">
                          <a:effectLst/>
                          <a:latin typeface="Times New Roman" panose="02020603050405020304" pitchFamily="18" charset="0"/>
                          <a:ea typeface="Calibri"/>
                          <a:cs typeface="Times New Roman" panose="02020603050405020304" pitchFamily="18" charset="0"/>
                        </a:rPr>
                        <a:t> 366</a:t>
                      </a:r>
                      <a:endParaRPr lang="fr-CA" sz="2800" dirty="0">
                        <a:effectLst/>
                        <a:latin typeface="Times New Roman" panose="02020603050405020304" pitchFamily="18" charset="0"/>
                        <a:ea typeface="Calibri"/>
                        <a:cs typeface="Times New Roman" panose="02020603050405020304" pitchFamily="18" charset="0"/>
                      </a:endParaRP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225</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206</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576064">
                <a:tc>
                  <a:txBody>
                    <a:bodyPr/>
                    <a:lstStyle/>
                    <a:p>
                      <a:pPr marL="0" marR="0">
                        <a:lnSpc>
                          <a:spcPct val="115000"/>
                        </a:lnSpc>
                        <a:spcBef>
                          <a:spcPts val="0"/>
                        </a:spcBef>
                        <a:spcAft>
                          <a:spcPts val="0"/>
                        </a:spcAft>
                      </a:pPr>
                      <a:r>
                        <a:rPr lang="fr-CA" sz="2800" b="1" dirty="0">
                          <a:effectLst/>
                          <a:latin typeface="Times New Roman" panose="02020603050405020304" pitchFamily="18" charset="0"/>
                          <a:ea typeface="Calibri"/>
                          <a:cs typeface="Times New Roman" panose="02020603050405020304" pitchFamily="18" charset="0"/>
                        </a:rPr>
                        <a:t>Mariages </a:t>
                      </a:r>
                      <a:r>
                        <a:rPr lang="fr-CA" sz="2800" b="1" dirty="0" smtClean="0">
                          <a:effectLst/>
                          <a:latin typeface="Times New Roman" panose="02020603050405020304" pitchFamily="18" charset="0"/>
                          <a:ea typeface="Calibri"/>
                          <a:cs typeface="Times New Roman" panose="02020603050405020304" pitchFamily="18" charset="0"/>
                        </a:rPr>
                        <a:t>mixtes</a:t>
                      </a:r>
                      <a:br>
                        <a:rPr lang="fr-CA" sz="2800" b="1" dirty="0" smtClean="0">
                          <a:effectLst/>
                          <a:latin typeface="Times New Roman" panose="02020603050405020304" pitchFamily="18" charset="0"/>
                          <a:ea typeface="Calibri"/>
                          <a:cs typeface="Times New Roman" panose="02020603050405020304" pitchFamily="18" charset="0"/>
                        </a:rPr>
                      </a:br>
                      <a:r>
                        <a:rPr lang="fr-CA" sz="2000" b="1" dirty="0" smtClean="0">
                          <a:effectLst/>
                          <a:latin typeface="Times New Roman" panose="02020603050405020304" pitchFamily="18" charset="0"/>
                          <a:ea typeface="Calibri"/>
                          <a:cs typeface="Times New Roman" panose="02020603050405020304" pitchFamily="18" charset="0"/>
                        </a:rPr>
                        <a:t>et/ou</a:t>
                      </a:r>
                      <a:r>
                        <a:rPr lang="fr-CA" sz="2000" b="1" baseline="0" dirty="0" smtClean="0">
                          <a:effectLst/>
                          <a:latin typeface="Times New Roman" panose="02020603050405020304" pitchFamily="18" charset="0"/>
                          <a:ea typeface="Calibri"/>
                          <a:cs typeface="Times New Roman" panose="02020603050405020304" pitchFamily="18" charset="0"/>
                        </a:rPr>
                        <a:t> avec </a:t>
                      </a:r>
                      <a:r>
                        <a:rPr lang="fr-CA" sz="2000" b="1" dirty="0" smtClean="0">
                          <a:effectLst/>
                          <a:latin typeface="Times New Roman" panose="02020603050405020304" pitchFamily="18" charset="0"/>
                          <a:ea typeface="Calibri"/>
                          <a:cs typeface="Times New Roman" panose="02020603050405020304" pitchFamily="18" charset="0"/>
                        </a:rPr>
                        <a:t>disparité de culte</a:t>
                      </a:r>
                      <a:endParaRPr lang="fr-CA" sz="20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smtClean="0">
                          <a:effectLst/>
                          <a:latin typeface="Times New Roman" panose="02020603050405020304" pitchFamily="18" charset="0"/>
                          <a:ea typeface="Calibri"/>
                          <a:cs typeface="Times New Roman" panose="02020603050405020304" pitchFamily="18" charset="0"/>
                        </a:rPr>
                        <a:t>   14</a:t>
                      </a:r>
                      <a:endParaRPr lang="fr-CA" sz="2800" dirty="0">
                        <a:effectLst/>
                        <a:latin typeface="Times New Roman" panose="02020603050405020304" pitchFamily="18" charset="0"/>
                        <a:ea typeface="Calibri"/>
                        <a:cs typeface="Times New Roman" panose="02020603050405020304" pitchFamily="18" charset="0"/>
                      </a:endParaRP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a:effectLst/>
                          <a:latin typeface="Times New Roman" panose="02020603050405020304" pitchFamily="18" charset="0"/>
                          <a:ea typeface="Calibri"/>
                          <a:cs typeface="Times New Roman" panose="02020603050405020304" pitchFamily="18" charset="0"/>
                        </a:rPr>
                        <a:t>9</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800" dirty="0">
                          <a:effectLst/>
                          <a:latin typeface="Times New Roman" panose="02020603050405020304" pitchFamily="18" charset="0"/>
                          <a:ea typeface="Calibri"/>
                          <a:cs typeface="Times New Roman" panose="02020603050405020304" pitchFamily="18" charset="0"/>
                        </a:rPr>
                        <a:t>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484579494"/>
              </p:ext>
            </p:extLst>
          </p:nvPr>
        </p:nvGraphicFramePr>
        <p:xfrm>
          <a:off x="755576" y="1394368"/>
          <a:ext cx="8083510" cy="492325"/>
        </p:xfrm>
        <a:graphic>
          <a:graphicData uri="http://schemas.openxmlformats.org/drawingml/2006/table">
            <a:tbl>
              <a:tblPr firstRow="1" firstCol="1" lastRow="1" lastCol="1" bandRow="1" bandCol="1"/>
              <a:tblGrid>
                <a:gridCol w="3186966"/>
                <a:gridCol w="1584176"/>
                <a:gridCol w="1584176"/>
                <a:gridCol w="1728192"/>
              </a:tblGrid>
              <a:tr h="492325">
                <a:tc>
                  <a:txBody>
                    <a:bodyPr/>
                    <a:lstStyle/>
                    <a:p>
                      <a:pPr marL="0" marR="0">
                        <a:lnSpc>
                          <a:spcPct val="115000"/>
                        </a:lnSpc>
                        <a:spcBef>
                          <a:spcPts val="0"/>
                        </a:spcBef>
                        <a:spcAft>
                          <a:spcPts val="0"/>
                        </a:spcAft>
                      </a:pPr>
                      <a:r>
                        <a:rPr lang="fr-CA" sz="1000" cap="small" dirty="0">
                          <a:effectLst/>
                          <a:latin typeface="Times New Roman" panose="02020603050405020304" pitchFamily="18" charset="0"/>
                          <a:ea typeface="Calibri"/>
                          <a:cs typeface="Times New Roman" panose="02020603050405020304" pitchFamily="18" charset="0"/>
                        </a:rPr>
                        <a:t> </a:t>
                      </a:r>
                      <a:endParaRPr lang="fr-CA" sz="1100"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cap="small" dirty="0" smtClean="0">
                          <a:effectLst/>
                          <a:latin typeface="Times New Roman" panose="02020603050405020304" pitchFamily="18" charset="0"/>
                          <a:ea typeface="Calibri"/>
                          <a:cs typeface="Times New Roman" panose="02020603050405020304" pitchFamily="18" charset="0"/>
                        </a:rPr>
                        <a:t>Oct. </a:t>
                      </a:r>
                      <a:r>
                        <a:rPr lang="fr-CA" sz="1600" b="1" cap="small" dirty="0">
                          <a:effectLst/>
                          <a:latin typeface="Times New Roman" panose="02020603050405020304" pitchFamily="18" charset="0"/>
                          <a:ea typeface="Calibri"/>
                          <a:cs typeface="Times New Roman" panose="02020603050405020304" pitchFamily="18" charset="0"/>
                        </a:rPr>
                        <a:t>2005</a:t>
                      </a:r>
                      <a:endParaRPr lang="fr-CA" sz="16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cap="small" dirty="0" smtClean="0">
                          <a:effectLst/>
                          <a:latin typeface="Times New Roman" panose="02020603050405020304" pitchFamily="18" charset="0"/>
                          <a:ea typeface="Calibri"/>
                          <a:cs typeface="Times New Roman" panose="02020603050405020304" pitchFamily="18" charset="0"/>
                        </a:rPr>
                        <a:t>Oct.</a:t>
                      </a:r>
                      <a:r>
                        <a:rPr lang="fr-CA" sz="1600" b="1" dirty="0" smtClean="0">
                          <a:effectLst/>
                          <a:latin typeface="Times New Roman" panose="02020603050405020304" pitchFamily="18" charset="0"/>
                          <a:ea typeface="Calibri"/>
                          <a:cs typeface="Times New Roman" panose="02020603050405020304" pitchFamily="18" charset="0"/>
                        </a:rPr>
                        <a:t> </a:t>
                      </a:r>
                      <a:r>
                        <a:rPr lang="fr-CA" sz="1600" b="1" dirty="0">
                          <a:effectLst/>
                          <a:latin typeface="Times New Roman" panose="02020603050405020304" pitchFamily="18" charset="0"/>
                          <a:ea typeface="Calibri"/>
                          <a:cs typeface="Times New Roman" panose="02020603050405020304" pitchFamily="18" charset="0"/>
                        </a:rPr>
                        <a:t>2011</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dirty="0">
                          <a:effectLst/>
                          <a:latin typeface="Times New Roman" panose="02020603050405020304" pitchFamily="18" charset="0"/>
                          <a:ea typeface="Calibri"/>
                          <a:cs typeface="Times New Roman" panose="02020603050405020304" pitchFamily="18" charset="0"/>
                        </a:rPr>
                        <a:t>31 déc. 2015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7504" y="6488668"/>
            <a:ext cx="3584828" cy="369332"/>
          </a:xfrm>
          <a:prstGeom prst="rect">
            <a:avLst/>
          </a:prstGeom>
        </p:spPr>
        <p:txBody>
          <a:bodyPr wrap="none">
            <a:spAutoFit/>
          </a:bodyPr>
          <a:lstStyle/>
          <a:p>
            <a:r>
              <a:rPr lang="fr-CA" dirty="0"/>
              <a:t>*Institut de la statistique du Québec</a:t>
            </a:r>
          </a:p>
        </p:txBody>
      </p:sp>
    </p:spTree>
    <p:extLst>
      <p:ext uri="{BB962C8B-B14F-4D97-AF65-F5344CB8AC3E}">
        <p14:creationId xmlns:p14="http://schemas.microsoft.com/office/powerpoint/2010/main" val="4026221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iapo Powerpoint2_ArcheMau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re 13"/>
          <p:cNvSpPr txBox="1">
            <a:spLocks/>
          </p:cNvSpPr>
          <p:nvPr/>
        </p:nvSpPr>
        <p:spPr>
          <a:xfrm>
            <a:off x="1763688" y="116632"/>
            <a:ext cx="655272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3200" b="1" dirty="0" smtClean="0">
                <a:solidFill>
                  <a:srgbClr val="601B77"/>
                </a:solidFill>
                <a:latin typeface="Arial Narrow" panose="020B0606020202030204" pitchFamily="34" charset="0"/>
                <a:cs typeface="Aharoni" panose="02010803020104030203" pitchFamily="2" charset="-79"/>
              </a:rPr>
              <a:t> </a:t>
            </a:r>
            <a:endParaRPr lang="fr-FR" sz="3000" dirty="0">
              <a:solidFill>
                <a:srgbClr val="601B77"/>
              </a:solidFill>
              <a:effectLst>
                <a:outerShdw blurRad="50800" dist="38100" dir="5400000" algn="t" rotWithShape="0">
                  <a:prstClr val="black">
                    <a:alpha val="40000"/>
                  </a:prstClr>
                </a:outerShdw>
              </a:effectLst>
            </a:endParaRPr>
          </a:p>
        </p:txBody>
      </p:sp>
      <p:sp>
        <p:nvSpPr>
          <p:cNvPr id="2" name="Rectangle 1"/>
          <p:cNvSpPr/>
          <p:nvPr/>
        </p:nvSpPr>
        <p:spPr>
          <a:xfrm>
            <a:off x="2738502" y="116632"/>
            <a:ext cx="4541628" cy="1077218"/>
          </a:xfrm>
          <a:prstGeom prst="rect">
            <a:avLst/>
          </a:prstGeom>
        </p:spPr>
        <p:txBody>
          <a:bodyPr wrap="none">
            <a:spAutoFit/>
          </a:bodyPr>
          <a:lstStyle/>
          <a:p>
            <a:pPr algn="ctr"/>
            <a:r>
              <a:rPr lang="fr-CA" sz="3200" b="1" dirty="0">
                <a:solidFill>
                  <a:srgbClr val="601B77"/>
                </a:solidFill>
                <a:latin typeface="Arial Narrow" panose="020B0606020202030204" pitchFamily="34" charset="0"/>
                <a:ea typeface="+mj-ea"/>
                <a:cs typeface="Aharoni" panose="02010803020104030203" pitchFamily="2" charset="-79"/>
              </a:rPr>
              <a:t>Vie </a:t>
            </a:r>
            <a:r>
              <a:rPr lang="fr-CA" sz="3200" b="1" dirty="0" smtClean="0">
                <a:solidFill>
                  <a:srgbClr val="601B77"/>
                </a:solidFill>
                <a:latin typeface="Arial Narrow" panose="020B0606020202030204" pitchFamily="34" charset="0"/>
                <a:ea typeface="+mj-ea"/>
                <a:cs typeface="Aharoni" panose="02010803020104030203" pitchFamily="2" charset="-79"/>
              </a:rPr>
              <a:t>chrétienne</a:t>
            </a:r>
            <a:br>
              <a:rPr lang="fr-CA" sz="3200" b="1" dirty="0" smtClean="0">
                <a:solidFill>
                  <a:srgbClr val="601B77"/>
                </a:solidFill>
                <a:latin typeface="Arial Narrow" panose="020B0606020202030204" pitchFamily="34" charset="0"/>
                <a:ea typeface="+mj-ea"/>
                <a:cs typeface="Aharoni" panose="02010803020104030203" pitchFamily="2" charset="-79"/>
              </a:rPr>
            </a:br>
            <a:r>
              <a:rPr lang="fr-CA" sz="3200" b="1" dirty="0" smtClean="0">
                <a:solidFill>
                  <a:srgbClr val="601B77"/>
                </a:solidFill>
                <a:latin typeface="Arial Narrow" panose="020B0606020202030204" pitchFamily="34" charset="0"/>
                <a:ea typeface="+mj-ea"/>
                <a:cs typeface="Aharoni" panose="02010803020104030203" pitchFamily="2" charset="-79"/>
              </a:rPr>
              <a:t> </a:t>
            </a:r>
            <a:r>
              <a:rPr lang="fr-CA" sz="3200" b="1" dirty="0">
                <a:solidFill>
                  <a:srgbClr val="601B77"/>
                </a:solidFill>
                <a:latin typeface="Arial Narrow" panose="020B0606020202030204" pitchFamily="34" charset="0"/>
                <a:ea typeface="+mj-ea"/>
                <a:cs typeface="Aharoni" panose="02010803020104030203" pitchFamily="2" charset="-79"/>
              </a:rPr>
              <a:t>liturgique et </a:t>
            </a:r>
            <a:r>
              <a:rPr lang="fr-CA" sz="3200" b="1" dirty="0" smtClean="0">
                <a:solidFill>
                  <a:srgbClr val="601B77"/>
                </a:solidFill>
                <a:latin typeface="Arial Narrow" panose="020B0606020202030204" pitchFamily="34" charset="0"/>
                <a:ea typeface="+mj-ea"/>
                <a:cs typeface="Aharoni" panose="02010803020104030203" pitchFamily="2" charset="-79"/>
              </a:rPr>
              <a:t>sacramentelle</a:t>
            </a:r>
            <a:endParaRPr lang="fr-CA" sz="3200" b="1" dirty="0">
              <a:solidFill>
                <a:srgbClr val="601B77"/>
              </a:solidFill>
              <a:latin typeface="Arial Narrow" panose="020B0606020202030204" pitchFamily="34" charset="0"/>
              <a:ea typeface="+mj-ea"/>
              <a:cs typeface="Aharoni" panose="02010803020104030203" pitchFamily="2" charset="-79"/>
            </a:endParaRPr>
          </a:p>
        </p:txBody>
      </p:sp>
      <p:graphicFrame>
        <p:nvGraphicFramePr>
          <p:cNvPr id="4" name="Tableau 3"/>
          <p:cNvGraphicFramePr>
            <a:graphicFrameLocks noGrp="1"/>
          </p:cNvGraphicFramePr>
          <p:nvPr>
            <p:extLst>
              <p:ext uri="{D42A27DB-BD31-4B8C-83A1-F6EECF244321}">
                <p14:modId xmlns:p14="http://schemas.microsoft.com/office/powerpoint/2010/main" val="792965875"/>
              </p:ext>
            </p:extLst>
          </p:nvPr>
        </p:nvGraphicFramePr>
        <p:xfrm>
          <a:off x="736962" y="1640531"/>
          <a:ext cx="8083510" cy="492325"/>
        </p:xfrm>
        <a:graphic>
          <a:graphicData uri="http://schemas.openxmlformats.org/drawingml/2006/table">
            <a:tbl>
              <a:tblPr firstRow="1" firstCol="1" lastRow="1" lastCol="1" bandRow="1" bandCol="1"/>
              <a:tblGrid>
                <a:gridCol w="3186966"/>
                <a:gridCol w="1584176"/>
                <a:gridCol w="1584176"/>
                <a:gridCol w="1728192"/>
              </a:tblGrid>
              <a:tr h="492325">
                <a:tc>
                  <a:txBody>
                    <a:bodyPr/>
                    <a:lstStyle/>
                    <a:p>
                      <a:pPr marL="0" marR="0">
                        <a:lnSpc>
                          <a:spcPct val="115000"/>
                        </a:lnSpc>
                        <a:spcBef>
                          <a:spcPts val="0"/>
                        </a:spcBef>
                        <a:spcAft>
                          <a:spcPts val="0"/>
                        </a:spcAft>
                      </a:pPr>
                      <a:r>
                        <a:rPr lang="fr-CA" sz="1000" cap="small" dirty="0">
                          <a:effectLst/>
                          <a:latin typeface="Verdana"/>
                          <a:ea typeface="Calibri"/>
                          <a:cs typeface="Times New Roman"/>
                        </a:rPr>
                        <a:t> </a:t>
                      </a:r>
                      <a:endParaRPr lang="fr-CA" sz="1100" dirty="0">
                        <a:effectLst/>
                        <a:latin typeface="Verdana"/>
                        <a:ea typeface="Calibri"/>
                        <a:cs typeface="Times New Roman"/>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cap="small" dirty="0" smtClean="0">
                          <a:effectLst/>
                          <a:latin typeface="Verdana"/>
                          <a:ea typeface="Calibri"/>
                          <a:cs typeface="Times New Roman"/>
                        </a:rPr>
                        <a:t>Oct. </a:t>
                      </a:r>
                      <a:r>
                        <a:rPr lang="fr-CA" sz="1600" b="1" cap="small" dirty="0">
                          <a:effectLst/>
                          <a:latin typeface="Verdana"/>
                          <a:ea typeface="Calibri"/>
                          <a:cs typeface="Times New Roman"/>
                        </a:rPr>
                        <a:t>2005</a:t>
                      </a:r>
                      <a:endParaRPr lang="fr-CA" sz="1600" b="1" dirty="0">
                        <a:effectLst/>
                        <a:latin typeface="Verdana"/>
                        <a:ea typeface="Calibri"/>
                        <a:cs typeface="Times New Roman"/>
                      </a:endParaRP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cap="small" dirty="0" smtClean="0">
                          <a:effectLst/>
                          <a:latin typeface="Verdana"/>
                          <a:ea typeface="Calibri"/>
                          <a:cs typeface="Times New Roman"/>
                        </a:rPr>
                        <a:t>Oct.</a:t>
                      </a:r>
                      <a:r>
                        <a:rPr lang="fr-CA" sz="1600" b="1" dirty="0" smtClean="0">
                          <a:effectLst/>
                          <a:latin typeface="Verdana"/>
                          <a:ea typeface="Calibri"/>
                          <a:cs typeface="Times New Roman"/>
                        </a:rPr>
                        <a:t> </a:t>
                      </a:r>
                      <a:r>
                        <a:rPr lang="fr-CA" sz="1600" b="1" dirty="0">
                          <a:effectLst/>
                          <a:latin typeface="Verdana"/>
                          <a:ea typeface="Calibri"/>
                          <a:cs typeface="Times New Roman"/>
                        </a:rPr>
                        <a:t>2011</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600" b="1" dirty="0">
                          <a:effectLst/>
                          <a:latin typeface="Verdana"/>
                          <a:ea typeface="Calibri"/>
                          <a:cs typeface="Times New Roman"/>
                        </a:rPr>
                        <a:t>31 déc. 2015</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91057968"/>
              </p:ext>
            </p:extLst>
          </p:nvPr>
        </p:nvGraphicFramePr>
        <p:xfrm>
          <a:off x="720090" y="2158068"/>
          <a:ext cx="8100382" cy="2821686"/>
        </p:xfrm>
        <a:graphic>
          <a:graphicData uri="http://schemas.openxmlformats.org/drawingml/2006/table">
            <a:tbl>
              <a:tblPr firstRow="1" firstCol="1" lastRow="1" lastCol="1" bandRow="1" bandCol="1"/>
              <a:tblGrid>
                <a:gridCol w="3203838"/>
                <a:gridCol w="1584176"/>
                <a:gridCol w="1584176"/>
                <a:gridCol w="1728192"/>
              </a:tblGrid>
              <a:tr h="517908">
                <a:tc>
                  <a:txBody>
                    <a:bodyPr/>
                    <a:lstStyle/>
                    <a:p>
                      <a:pPr marL="0" marR="0">
                        <a:lnSpc>
                          <a:spcPct val="115000"/>
                        </a:lnSpc>
                        <a:spcBef>
                          <a:spcPts val="0"/>
                        </a:spcBef>
                        <a:spcAft>
                          <a:spcPts val="0"/>
                        </a:spcAft>
                      </a:pPr>
                      <a:r>
                        <a:rPr lang="fr-CA" sz="2700" b="1" dirty="0">
                          <a:effectLst/>
                          <a:latin typeface="Times New Roman" panose="02020603050405020304" pitchFamily="18" charset="0"/>
                          <a:ea typeface="Calibri"/>
                          <a:cs typeface="Times New Roman" panose="02020603050405020304" pitchFamily="18" charset="0"/>
                        </a:rPr>
                        <a:t>Onction des malades</a:t>
                      </a:r>
                      <a:br>
                        <a:rPr lang="fr-CA" sz="2700" b="1" dirty="0">
                          <a:effectLst/>
                          <a:latin typeface="Times New Roman" panose="02020603050405020304" pitchFamily="18" charset="0"/>
                          <a:ea typeface="Calibri"/>
                          <a:cs typeface="Times New Roman" panose="02020603050405020304" pitchFamily="18" charset="0"/>
                        </a:rPr>
                      </a:br>
                      <a:r>
                        <a:rPr lang="fr-CA" sz="2700" b="1" dirty="0" smtClean="0">
                          <a:effectLst/>
                          <a:latin typeface="Times New Roman" panose="02020603050405020304" pitchFamily="18" charset="0"/>
                          <a:ea typeface="Calibri"/>
                          <a:cs typeface="Times New Roman" panose="02020603050405020304" pitchFamily="18" charset="0"/>
                        </a:rPr>
                        <a:t>reçue </a:t>
                      </a:r>
                      <a:r>
                        <a:rPr lang="fr-CA" sz="2700" b="1" dirty="0">
                          <a:effectLst/>
                          <a:latin typeface="Times New Roman" panose="02020603050405020304" pitchFamily="18" charset="0"/>
                          <a:ea typeface="Calibri"/>
                          <a:cs typeface="Times New Roman" panose="02020603050405020304" pitchFamily="18" charset="0"/>
                        </a:rPr>
                        <a:t>en </a:t>
                      </a:r>
                      <a:r>
                        <a:rPr lang="fr-CA" sz="2700" b="1" dirty="0" smtClean="0">
                          <a:effectLst/>
                          <a:latin typeface="Times New Roman" panose="02020603050405020304" pitchFamily="18" charset="0"/>
                          <a:ea typeface="Calibri"/>
                          <a:cs typeface="Times New Roman" panose="02020603050405020304" pitchFamily="18" charset="0"/>
                        </a:rPr>
                        <a:t>paroisse ou hôpitaux</a:t>
                      </a:r>
                      <a:endParaRPr lang="fr-CA" sz="27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Données non-disponibles</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Données non-disponibles</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a:t>
                      </a:r>
                      <a:r>
                        <a:rPr lang="fr-CA" sz="2000" dirty="0" smtClean="0">
                          <a:effectLst/>
                          <a:latin typeface="Times New Roman" panose="02020603050405020304" pitchFamily="18" charset="0"/>
                          <a:ea typeface="Calibri"/>
                          <a:cs typeface="Times New Roman" panose="02020603050405020304" pitchFamily="18" charset="0"/>
                        </a:rPr>
                        <a:t>3500/</a:t>
                      </a:r>
                      <a:br>
                        <a:rPr lang="fr-CA" sz="2000" dirty="0" smtClean="0">
                          <a:effectLst/>
                          <a:latin typeface="Times New Roman" panose="02020603050405020304" pitchFamily="18" charset="0"/>
                          <a:ea typeface="Calibri"/>
                          <a:cs typeface="Times New Roman" panose="02020603050405020304" pitchFamily="18" charset="0"/>
                        </a:rPr>
                      </a:br>
                      <a:r>
                        <a:rPr lang="fr-CA" sz="2000" dirty="0" smtClean="0">
                          <a:effectLst/>
                          <a:latin typeface="Times New Roman" panose="02020603050405020304" pitchFamily="18" charset="0"/>
                          <a:ea typeface="Calibri"/>
                          <a:cs typeface="Times New Roman" panose="02020603050405020304" pitchFamily="18" charset="0"/>
                        </a:rPr>
                        <a:t>année </a:t>
                      </a:r>
                      <a:endParaRPr lang="fr-CA" sz="2000" dirty="0">
                        <a:effectLst/>
                        <a:latin typeface="Times New Roman" panose="02020603050405020304" pitchFamily="18" charset="0"/>
                        <a:ea typeface="Calibri"/>
                        <a:cs typeface="Times New Roman" panose="02020603050405020304" pitchFamily="18" charset="0"/>
                      </a:endParaRP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908">
                <a:tc>
                  <a:txBody>
                    <a:bodyPr/>
                    <a:lstStyle/>
                    <a:p>
                      <a:pPr marL="0" marR="0">
                        <a:lnSpc>
                          <a:spcPct val="115000"/>
                        </a:lnSpc>
                        <a:spcBef>
                          <a:spcPts val="0"/>
                        </a:spcBef>
                        <a:spcAft>
                          <a:spcPts val="0"/>
                        </a:spcAft>
                      </a:pPr>
                      <a:r>
                        <a:rPr lang="fr-CA" sz="2700" b="1" dirty="0">
                          <a:effectLst/>
                          <a:latin typeface="Times New Roman" panose="02020603050405020304" pitchFamily="18" charset="0"/>
                          <a:ea typeface="Calibri"/>
                          <a:cs typeface="Times New Roman" panose="02020603050405020304" pitchFamily="18" charset="0"/>
                        </a:rPr>
                        <a:t>Participation à la messe </a:t>
                      </a:r>
                      <a:r>
                        <a:rPr lang="fr-CA" sz="2700" b="1" dirty="0" smtClean="0">
                          <a:effectLst/>
                          <a:latin typeface="Times New Roman" panose="02020603050405020304" pitchFamily="18" charset="0"/>
                          <a:ea typeface="Calibri"/>
                          <a:cs typeface="Times New Roman" panose="02020603050405020304" pitchFamily="18" charset="0"/>
                        </a:rPr>
                        <a:t>dominicale</a:t>
                      </a:r>
                      <a:endParaRPr lang="fr-CA" sz="2700" b="1" dirty="0">
                        <a:effectLst/>
                        <a:latin typeface="Times New Roman" panose="02020603050405020304" pitchFamily="18" charset="0"/>
                        <a:ea typeface="Calibri"/>
                        <a:cs typeface="Times New Roman" panose="02020603050405020304" pitchFamily="18" charset="0"/>
                      </a:endParaRPr>
                    </a:p>
                  </a:txBody>
                  <a:tcPr marL="67553" marR="6755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Données non-disponibles</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Données non-disponibles</a:t>
                      </a:r>
                    </a:p>
                  </a:txBody>
                  <a:tcPr marL="67553" marR="67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4,5%</a:t>
                      </a:r>
                    </a:p>
                    <a:p>
                      <a:pPr marL="0" marR="0" algn="ctr">
                        <a:lnSpc>
                          <a:spcPct val="115000"/>
                        </a:lnSpc>
                        <a:spcBef>
                          <a:spcPts val="0"/>
                        </a:spcBef>
                        <a:spcAft>
                          <a:spcPts val="0"/>
                        </a:spcAft>
                      </a:pPr>
                      <a:r>
                        <a:rPr lang="fr-CA" sz="2000" dirty="0">
                          <a:effectLst/>
                          <a:latin typeface="Times New Roman" panose="02020603050405020304" pitchFamily="18" charset="0"/>
                          <a:ea typeface="Calibri"/>
                          <a:cs typeface="Times New Roman" panose="02020603050405020304" pitchFamily="18" charset="0"/>
                        </a:rPr>
                        <a:t>(12 075 pers. sur 268 173 </a:t>
                      </a:r>
                      <a:r>
                        <a:rPr lang="fr-CA" sz="2000" dirty="0" err="1">
                          <a:effectLst/>
                          <a:latin typeface="Times New Roman" panose="02020603050405020304" pitchFamily="18" charset="0"/>
                          <a:ea typeface="Calibri"/>
                          <a:cs typeface="Times New Roman" panose="02020603050405020304" pitchFamily="18" charset="0"/>
                        </a:rPr>
                        <a:t>cath</a:t>
                      </a:r>
                      <a:r>
                        <a:rPr lang="fr-CA" sz="2000" dirty="0">
                          <a:effectLst/>
                          <a:latin typeface="Times New Roman" panose="02020603050405020304" pitchFamily="18" charset="0"/>
                          <a:ea typeface="Calibri"/>
                          <a:cs typeface="Times New Roman" panose="02020603050405020304" pitchFamily="18" charset="0"/>
                        </a:rPr>
                        <a:t>.)</a:t>
                      </a:r>
                    </a:p>
                  </a:txBody>
                  <a:tcPr marL="67553" marR="6755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2844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8186</TotalTime>
  <Words>1496</Words>
  <Application>Microsoft Office PowerPoint</Application>
  <PresentationFormat>Affichage à l'écran (4:3)</PresentationFormat>
  <Paragraphs>564</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Quatorze</dc:creator>
  <cp:lastModifiedBy>Anne-Marie Laffage</cp:lastModifiedBy>
  <cp:revision>99</cp:revision>
  <cp:lastPrinted>2017-11-15T19:39:55Z</cp:lastPrinted>
  <dcterms:created xsi:type="dcterms:W3CDTF">2015-05-29T13:38:42Z</dcterms:created>
  <dcterms:modified xsi:type="dcterms:W3CDTF">2017-12-05T19:43:09Z</dcterms:modified>
</cp:coreProperties>
</file>